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1"/>
  </p:sldMasterIdLst>
  <p:notesMasterIdLst>
    <p:notesMasterId r:id="rId53"/>
  </p:notesMasterIdLst>
  <p:handoutMasterIdLst>
    <p:handoutMasterId r:id="rId54"/>
  </p:handoutMasterIdLst>
  <p:sldIdLst>
    <p:sldId id="1334" r:id="rId2"/>
    <p:sldId id="3412" r:id="rId3"/>
    <p:sldId id="3413" r:id="rId4"/>
    <p:sldId id="3400" r:id="rId5"/>
    <p:sldId id="3445" r:id="rId6"/>
    <p:sldId id="3446" r:id="rId7"/>
    <p:sldId id="3411" r:id="rId8"/>
    <p:sldId id="3419" r:id="rId9"/>
    <p:sldId id="3422" r:id="rId10"/>
    <p:sldId id="677" r:id="rId11"/>
    <p:sldId id="3423" r:id="rId12"/>
    <p:sldId id="3432" r:id="rId13"/>
    <p:sldId id="3433" r:id="rId14"/>
    <p:sldId id="675" r:id="rId15"/>
    <p:sldId id="3424" r:id="rId16"/>
    <p:sldId id="3425" r:id="rId17"/>
    <p:sldId id="3448" r:id="rId18"/>
    <p:sldId id="3415" r:id="rId19"/>
    <p:sldId id="3427" r:id="rId20"/>
    <p:sldId id="3440" r:id="rId21"/>
    <p:sldId id="3441" r:id="rId22"/>
    <p:sldId id="3410" r:id="rId23"/>
    <p:sldId id="3429" r:id="rId24"/>
    <p:sldId id="3418" r:id="rId25"/>
    <p:sldId id="3417" r:id="rId26"/>
    <p:sldId id="3430" r:id="rId27"/>
    <p:sldId id="3442" r:id="rId28"/>
    <p:sldId id="3431" r:id="rId29"/>
    <p:sldId id="3449" r:id="rId30"/>
    <p:sldId id="645" r:id="rId31"/>
    <p:sldId id="3450" r:id="rId32"/>
    <p:sldId id="646" r:id="rId33"/>
    <p:sldId id="3416" r:id="rId34"/>
    <p:sldId id="3451" r:id="rId35"/>
    <p:sldId id="3414" r:id="rId36"/>
    <p:sldId id="3434" r:id="rId37"/>
    <p:sldId id="683" r:id="rId38"/>
    <p:sldId id="3438" r:id="rId39"/>
    <p:sldId id="3437" r:id="rId40"/>
    <p:sldId id="693" r:id="rId41"/>
    <p:sldId id="694" r:id="rId42"/>
    <p:sldId id="695" r:id="rId43"/>
    <p:sldId id="3453" r:id="rId44"/>
    <p:sldId id="687" r:id="rId45"/>
    <p:sldId id="3436" r:id="rId46"/>
    <p:sldId id="3452" r:id="rId47"/>
    <p:sldId id="1351" r:id="rId48"/>
    <p:sldId id="420" r:id="rId49"/>
    <p:sldId id="3444" r:id="rId50"/>
    <p:sldId id="659" r:id="rId51"/>
    <p:sldId id="2994" r:id="rId52"/>
  </p:sldIdLst>
  <p:sldSz cx="9144000" cy="6858000" type="screen4x3"/>
  <p:notesSz cx="7315200" cy="9601200"/>
  <p:custShowLst>
    <p:custShow name="short version" id="0">
      <p:sldLst>
        <p:sld r:id="rId2"/>
      </p:sldLst>
    </p:custShow>
  </p:custShow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>
          <p15:clr>
            <a:srgbClr val="A4A3A4"/>
          </p15:clr>
        </p15:guide>
        <p15:guide id="2" pos="230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00"/>
    <a:srgbClr val="941100"/>
    <a:srgbClr val="FF85FF"/>
    <a:srgbClr val="FF2600"/>
    <a:srgbClr val="33CC33"/>
    <a:srgbClr val="808000"/>
    <a:srgbClr val="FF8000"/>
    <a:srgbClr val="008080"/>
    <a:srgbClr val="FFCC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826"/>
    <p:restoredTop sz="94558"/>
  </p:normalViewPr>
  <p:slideViewPr>
    <p:cSldViewPr snapToGrid="0" showGuides="1">
      <p:cViewPr varScale="1">
        <p:scale>
          <a:sx n="121" d="100"/>
          <a:sy n="121" d="100"/>
        </p:scale>
        <p:origin x="93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5208"/>
    </p:cViewPr>
  </p:sorterViewPr>
  <p:notesViewPr>
    <p:cSldViewPr snapToGrid="0" showGuides="1">
      <p:cViewPr varScale="1">
        <p:scale>
          <a:sx n="93" d="100"/>
          <a:sy n="93" d="100"/>
        </p:scale>
        <p:origin x="-4512" y="-104"/>
      </p:cViewPr>
      <p:guideLst>
        <p:guide orient="horz" pos="3023"/>
        <p:guide pos="230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2162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225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1225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86BE1FD-C076-8045-A813-A9CEB22909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11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87463" y="728663"/>
            <a:ext cx="4741862" cy="3556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4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25963"/>
            <a:ext cx="5367338" cy="43656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84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4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7FAE81C-20DD-D146-AEB1-DC28910AAC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9226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F7FE9-157B-EF47-8D15-2C8CE684281C}" type="slidenum">
              <a:rPr lang="en-US"/>
              <a:pPr/>
              <a:t>1</a:t>
            </a:fld>
            <a:endParaRPr lang="en-US"/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19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28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86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30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x_{t+1} = a </a:t>
            </a:r>
            <a:r>
              <a:rPr kumimoji="1" lang="en-US" altLang="ja-JP" dirty="0" err="1"/>
              <a:t>x_t</a:t>
            </a:r>
            <a:r>
              <a:rPr kumimoji="1" lang="en-US" altLang="ja-JP" dirty="0"/>
              <a:t> \</a:t>
            </a:r>
            <a:r>
              <a:rPr kumimoji="1" lang="en-US" altLang="ja-JP" dirty="0" err="1"/>
              <a:t>cdot</a:t>
            </a:r>
            <a:r>
              <a:rPr kumimoji="1" lang="en-US" altLang="ja-JP" dirty="0"/>
              <a:t> \left( 1-x_t \right 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809E-7568-5E4C-BA69-CB2B57786C7C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i-FI" altLang="ja-JP"/>
              <a:t>© 2016 Sakurai,  Matsubara &amp; Faloutsos</a:t>
            </a:r>
            <a:endParaRPr kumimoji="1" lang="ja-JP" altLang="en-US"/>
          </a:p>
        </p:txBody>
      </p:sp>
      <p:sp>
        <p:nvSpPr>
          <p:cNvPr id="6" name="ヘッダー プレースホルダー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kumimoji="1" lang="en-US" altLang="ja-JP"/>
              <a:t>Tutorial@WWW'16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219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x_{t+1} = a </a:t>
            </a:r>
            <a:r>
              <a:rPr kumimoji="1" lang="en-US" altLang="ja-JP" dirty="0" err="1"/>
              <a:t>x_t</a:t>
            </a:r>
            <a:r>
              <a:rPr kumimoji="1" lang="en-US" altLang="ja-JP" dirty="0"/>
              <a:t> \</a:t>
            </a:r>
            <a:r>
              <a:rPr kumimoji="1" lang="en-US" altLang="ja-JP" dirty="0" err="1"/>
              <a:t>cdot</a:t>
            </a:r>
            <a:r>
              <a:rPr kumimoji="1" lang="en-US" altLang="ja-JP" dirty="0"/>
              <a:t> \left( 1-x_t \right 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809E-7568-5E4C-BA69-CB2B57786C7C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i-FI" altLang="ja-JP"/>
              <a:t>© 2016 Sakurai,  Matsubara &amp; Faloutsos</a:t>
            </a:r>
            <a:endParaRPr kumimoji="1" lang="ja-JP" altLang="en-US"/>
          </a:p>
        </p:txBody>
      </p:sp>
      <p:sp>
        <p:nvSpPr>
          <p:cNvPr id="6" name="ヘッダー プレースホルダー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kumimoji="1" lang="en-US" altLang="ja-JP"/>
              <a:t>Tutorial@WWW'16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8128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30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377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77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8E4E0BD2-09C6-7241-AE84-9E1A8AFC88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EB713-338D-7646-864A-97557A8D5F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FBDB5-533E-3145-80B6-A838220DC0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478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A4DD9-C03C-EF49-8F6F-D5858AC0C9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362D9-64E9-9046-8074-C7BC740C5B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003C9-D139-1642-8368-6C93BF9E34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1"/>
            <a:ext cx="9144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-1" y="6445604"/>
            <a:ext cx="9144001" cy="419096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1" y="6445604"/>
            <a:ext cx="796835" cy="419096"/>
          </a:xfrm>
          <a:prstGeom prst="rect">
            <a:avLst/>
          </a:prstGeom>
          <a:solidFill>
            <a:srgbClr val="F96A0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143000" y="1122364"/>
            <a:ext cx="6858000" cy="2387601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marL="0" indent="0" algn="ctr" defTabSz="685800">
              <a:defRPr sz="4400"/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 marL="0" indent="0" algn="ctr" defTabSz="685800">
              <a:buSzTx/>
              <a:buFontTx/>
              <a:buNone/>
              <a:defRPr sz="1800"/>
            </a:lvl1pPr>
            <a:lvl2pPr marL="0" indent="457200" algn="ctr" defTabSz="685800">
              <a:buSzTx/>
              <a:buFontTx/>
              <a:buNone/>
              <a:defRPr sz="1800"/>
            </a:lvl2pPr>
            <a:lvl3pPr marL="0" indent="914400" algn="ctr" defTabSz="685800">
              <a:buSzTx/>
              <a:buFontTx/>
              <a:buNone/>
              <a:defRPr sz="1800"/>
            </a:lvl3pPr>
            <a:lvl4pPr marL="0" indent="1371600" algn="ctr" defTabSz="685800">
              <a:buSzTx/>
              <a:buFontTx/>
              <a:buNone/>
              <a:defRPr sz="1800"/>
            </a:lvl4pPr>
            <a:lvl5pPr marL="0" indent="1828800" algn="ctr" defTabSz="685800">
              <a:buSzTx/>
              <a:buFontTx/>
              <a:buNone/>
              <a:defRPr sz="1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8318207" y="6400059"/>
            <a:ext cx="197144" cy="277708"/>
          </a:xfrm>
          <a:prstGeom prst="rect">
            <a:avLst/>
          </a:prstGeom>
        </p:spPr>
        <p:txBody>
          <a:bodyPr lIns="34289" tIns="34289" rIns="34289" bIns="34289"/>
          <a:lstStyle>
            <a:lvl1pPr defTabSz="685800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43987-7F84-BB4A-8611-CDF75B6A73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532E7-99EF-2E4B-AD85-45A009820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0F46C-E5B9-0C42-9643-F4D6606C7F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56CD1-EFB6-4546-BDF5-48AB55646A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C5492-91F8-8542-ABB8-0E1026885B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3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5676E-2EEE-EE43-9455-E89CF47354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D3D8F-8226-C44F-8600-6FDD01531D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43BB3-5CC7-8942-98DD-6DD0B51EEC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76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2376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376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>
                <a:latin typeface="Times New Roman" charset="0"/>
              </a:defRPr>
            </a:lvl1pPr>
          </a:lstStyle>
          <a:p>
            <a:pPr>
              <a:defRPr/>
            </a:pPr>
            <a:fld id="{6629BCF2-6520-6C49-93E1-80F2FA5CFB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10"/>
          <p:cNvPicPr>
            <a:picLocks noChangeAspect="1" noChangeArrowheads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6060" r:id="rId2"/>
    <p:sldLayoutId id="2147486061" r:id="rId3"/>
    <p:sldLayoutId id="2147486062" r:id="rId4"/>
    <p:sldLayoutId id="2147486063" r:id="rId5"/>
    <p:sldLayoutId id="2147486064" r:id="rId6"/>
    <p:sldLayoutId id="2147486065" r:id="rId7"/>
    <p:sldLayoutId id="2147486066" r:id="rId8"/>
    <p:sldLayoutId id="2147486067" r:id="rId9"/>
    <p:sldLayoutId id="2147486068" r:id="rId10"/>
    <p:sldLayoutId id="2147486069" r:id="rId11"/>
    <p:sldLayoutId id="2147486070" r:id="rId12"/>
    <p:sldLayoutId id="2147486071" r:id="rId13"/>
    <p:sldLayoutId id="2147486072" r:id="rId14"/>
    <p:sldLayoutId id="2147486073" r:id="rId15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emf"/><Relationship Id="rId4" Type="http://schemas.openxmlformats.org/officeDocument/2006/relationships/image" Target="../media/image2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webstockreview.net/explore/bridge-clipart-brige/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18.tiff"/><Relationship Id="rId4" Type="http://schemas.openxmlformats.org/officeDocument/2006/relationships/image" Target="../media/image21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5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11" Type="http://schemas.openxmlformats.org/officeDocument/2006/relationships/hyperlink" Target="https://webstockreview.net/explore/bridge-clipart-brige/" TargetMode="External"/><Relationship Id="rId5" Type="http://schemas.openxmlformats.org/officeDocument/2006/relationships/image" Target="../media/image27.png"/><Relationship Id="rId10" Type="http://schemas.openxmlformats.org/officeDocument/2006/relationships/image" Target="../media/image24.png"/><Relationship Id="rId4" Type="http://schemas.openxmlformats.org/officeDocument/2006/relationships/image" Target="../media/image26.tiff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1379538"/>
            <a:ext cx="7772400" cy="2365375"/>
          </a:xfrm>
        </p:spPr>
        <p:txBody>
          <a:bodyPr/>
          <a:lstStyle/>
          <a:p>
            <a:r>
              <a:rPr lang="en-US"/>
              <a:t>Anomaly detection in graphs - past, present and future.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Leman Akoglu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CMU</a:t>
            </a:r>
          </a:p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Mary McGlohon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Google</a:t>
            </a:r>
          </a:p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Christos Faloutsos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CMU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Date Placeholder 3">
            <a:extLst>
              <a:ext uri="{FF2B5EF4-FFF2-40B4-BE49-F238E27FC236}">
                <a16:creationId xmlns:a16="http://schemas.microsoft.com/office/drawing/2014/main" id="{A3E2FA07-D766-5F4D-8972-0653C76B334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2770" name="Footer Placeholder 4">
            <a:extLst>
              <a:ext uri="{FF2B5EF4-FFF2-40B4-BE49-F238E27FC236}">
                <a16:creationId xmlns:a16="http://schemas.microsoft.com/office/drawing/2014/main" id="{149AF605-A33E-9D4D-B4F5-4C32023F0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2771" name="Slide Number Placeholder 5">
            <a:extLst>
              <a:ext uri="{FF2B5EF4-FFF2-40B4-BE49-F238E27FC236}">
                <a16:creationId xmlns:a16="http://schemas.microsoft.com/office/drawing/2014/main" id="{1B96F99E-0B46-454C-846E-DF8E1A07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B62D735-C845-9248-8FBB-E7638BC30506}" type="slidenum">
              <a:rPr lang="en-US" altLang="en-US" sz="1400"/>
              <a:pPr/>
              <a:t>10</a:t>
            </a:fld>
            <a:endParaRPr lang="en-US" altLang="en-US" sz="1400"/>
          </a:p>
        </p:txBody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8C093F44-102E-1049-9405-9DED36501D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2773" name="Picture 5" descr="CIA2001">
            <a:extLst>
              <a:ext uri="{FF2B5EF4-FFF2-40B4-BE49-F238E27FC236}">
                <a16:creationId xmlns:a16="http://schemas.microsoft.com/office/drawing/2014/main" id="{9AF24F5B-E8DA-A742-8205-105F62FD6D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1622" y="944880"/>
            <a:ext cx="6624320" cy="4968240"/>
          </a:xfr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D53427-795F-6D42-AE41-B42DA4EE5BB9}"/>
              </a:ext>
            </a:extLst>
          </p:cNvPr>
          <p:cNvSpPr txBox="1"/>
          <p:nvPr/>
        </p:nvSpPr>
        <p:spPr>
          <a:xfrm>
            <a:off x="5007907" y="449604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🇱🇷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495A2C-D279-E340-8077-4BEEC44C628D}"/>
              </a:ext>
            </a:extLst>
          </p:cNvPr>
          <p:cNvSpPr txBox="1"/>
          <p:nvPr/>
        </p:nvSpPr>
        <p:spPr>
          <a:xfrm>
            <a:off x="5137744" y="1595437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🇨🇳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622894-F3D1-9A41-9E8A-1C624F16726C}"/>
              </a:ext>
            </a:extLst>
          </p:cNvPr>
          <p:cNvSpPr txBox="1"/>
          <p:nvPr/>
        </p:nvSpPr>
        <p:spPr>
          <a:xfrm>
            <a:off x="6812731" y="467707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🇷🇺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AA0CC-6900-CC43-AF81-6C6C2B02F862}"/>
              </a:ext>
            </a:extLst>
          </p:cNvPr>
          <p:cNvSpPr txBox="1"/>
          <p:nvPr/>
        </p:nvSpPr>
        <p:spPr>
          <a:xfrm>
            <a:off x="3249724" y="231134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🇮🇳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597A39-5AE1-CA42-9006-DF348BBE6CDE}"/>
              </a:ext>
            </a:extLst>
          </p:cNvPr>
          <p:cNvSpPr/>
          <p:nvPr/>
        </p:nvSpPr>
        <p:spPr bwMode="auto">
          <a:xfrm>
            <a:off x="7041928" y="1376860"/>
            <a:ext cx="173420" cy="217039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1735DA1-B11D-6940-B277-19D93FBE7441}"/>
              </a:ext>
            </a:extLst>
          </p:cNvPr>
          <p:cNvSpPr/>
          <p:nvPr/>
        </p:nvSpPr>
        <p:spPr bwMode="auto">
          <a:xfrm>
            <a:off x="1355834" y="4986278"/>
            <a:ext cx="1161393" cy="1078361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11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>
          <a:xfrm>
            <a:off x="1481961" y="1169025"/>
            <a:ext cx="6363321" cy="4561739"/>
          </a:xfr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FB75EC-0CC4-3C45-95DD-97EF8C063265}"/>
              </a:ext>
            </a:extLst>
          </p:cNvPr>
          <p:cNvSpPr/>
          <p:nvPr/>
        </p:nvSpPr>
        <p:spPr bwMode="auto">
          <a:xfrm>
            <a:off x="5612524" y="1334816"/>
            <a:ext cx="1828800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7560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12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>
          <a:xfrm>
            <a:off x="1481961" y="1169025"/>
            <a:ext cx="6363321" cy="4561739"/>
          </a:xfr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FB75EC-0CC4-3C45-95DD-97EF8C063265}"/>
              </a:ext>
            </a:extLst>
          </p:cNvPr>
          <p:cNvSpPr/>
          <p:nvPr/>
        </p:nvSpPr>
        <p:spPr bwMode="auto">
          <a:xfrm>
            <a:off x="5612524" y="1334816"/>
            <a:ext cx="1828800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ED138-4979-CB48-8163-F18470BB9FBA}"/>
              </a:ext>
            </a:extLst>
          </p:cNvPr>
          <p:cNvCxnSpPr/>
          <p:nvPr/>
        </p:nvCxnSpPr>
        <p:spPr bwMode="auto">
          <a:xfrm flipV="1">
            <a:off x="2112579" y="1324303"/>
            <a:ext cx="5559973" cy="41620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FE158E8-8F22-6F45-A698-04725E8C16E6}"/>
              </a:ext>
            </a:extLst>
          </p:cNvPr>
          <p:cNvSpPr/>
          <p:nvPr/>
        </p:nvSpPr>
        <p:spPr bwMode="auto">
          <a:xfrm rot="19327770">
            <a:off x="3362499" y="2950609"/>
            <a:ext cx="3448783" cy="757287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4283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13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>
          <a:xfrm>
            <a:off x="1481961" y="1169025"/>
            <a:ext cx="6363321" cy="4561739"/>
          </a:xfr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FB75EC-0CC4-3C45-95DD-97EF8C063265}"/>
              </a:ext>
            </a:extLst>
          </p:cNvPr>
          <p:cNvSpPr/>
          <p:nvPr/>
        </p:nvSpPr>
        <p:spPr bwMode="auto">
          <a:xfrm>
            <a:off x="5612524" y="1334816"/>
            <a:ext cx="1828800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ED138-4979-CB48-8163-F18470BB9FBA}"/>
              </a:ext>
            </a:extLst>
          </p:cNvPr>
          <p:cNvCxnSpPr/>
          <p:nvPr/>
        </p:nvCxnSpPr>
        <p:spPr bwMode="auto">
          <a:xfrm flipV="1">
            <a:off x="2112579" y="1324303"/>
            <a:ext cx="5559973" cy="41620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A9BFDF-4432-2F4B-8EEA-CC15CE4ED72E}"/>
              </a:ext>
            </a:extLst>
          </p:cNvPr>
          <p:cNvSpPr/>
          <p:nvPr/>
        </p:nvSpPr>
        <p:spPr bwMode="auto">
          <a:xfrm rot="19327770">
            <a:off x="5151242" y="2582392"/>
            <a:ext cx="1270676" cy="483892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E158E8-8F22-6F45-A698-04725E8C16E6}"/>
              </a:ext>
            </a:extLst>
          </p:cNvPr>
          <p:cNvSpPr/>
          <p:nvPr/>
        </p:nvSpPr>
        <p:spPr bwMode="auto">
          <a:xfrm rot="19327770">
            <a:off x="3584187" y="3630290"/>
            <a:ext cx="1271222" cy="483892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FEA95A7-7AED-AD46-BAEA-EEA900ABDC76}"/>
              </a:ext>
            </a:extLst>
          </p:cNvPr>
          <p:cNvSpPr/>
          <p:nvPr/>
        </p:nvSpPr>
        <p:spPr bwMode="auto">
          <a:xfrm>
            <a:off x="6457662" y="354198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7A6352-5CEE-DE43-9281-5BA13E0673D1}"/>
              </a:ext>
            </a:extLst>
          </p:cNvPr>
          <p:cNvSpPr/>
          <p:nvPr/>
        </p:nvSpPr>
        <p:spPr bwMode="auto">
          <a:xfrm>
            <a:off x="5506479" y="4177861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E98BED-ACD8-7E4E-BBB9-FB1E9F5A7DEC}"/>
              </a:ext>
            </a:extLst>
          </p:cNvPr>
          <p:cNvSpPr/>
          <p:nvPr/>
        </p:nvSpPr>
        <p:spPr bwMode="auto">
          <a:xfrm>
            <a:off x="3567326" y="497138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D7952B-76D6-BD42-9ED6-99E554688920}"/>
              </a:ext>
            </a:extLst>
          </p:cNvPr>
          <p:cNvSpPr/>
          <p:nvPr/>
        </p:nvSpPr>
        <p:spPr bwMode="auto">
          <a:xfrm>
            <a:off x="2311344" y="4367043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5504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Date Placeholder 3">
            <a:extLst>
              <a:ext uri="{FF2B5EF4-FFF2-40B4-BE49-F238E27FC236}">
                <a16:creationId xmlns:a16="http://schemas.microsoft.com/office/drawing/2014/main" id="{D0D0EBF6-20C6-C44F-81AE-9EDAF36B2DB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4818" name="Footer Placeholder 4">
            <a:extLst>
              <a:ext uri="{FF2B5EF4-FFF2-40B4-BE49-F238E27FC236}">
                <a16:creationId xmlns:a16="http://schemas.microsoft.com/office/drawing/2014/main" id="{2AB27B26-8D10-CB4F-9373-CAE5B1F6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4819" name="Slide Number Placeholder 5">
            <a:extLst>
              <a:ext uri="{FF2B5EF4-FFF2-40B4-BE49-F238E27FC236}">
                <a16:creationId xmlns:a16="http://schemas.microsoft.com/office/drawing/2014/main" id="{BE7FD5A3-6C77-424D-B5CE-EB16D9D3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DE2F3CC-136A-C040-A8F4-B4920E4B6590}" type="slidenum">
              <a:rPr lang="en-US" altLang="en-US" sz="1400"/>
              <a:pPr/>
              <a:t>14</a:t>
            </a:fld>
            <a:endParaRPr lang="en-US" altLang="en-US" sz="1400"/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8AE8F149-FD65-974D-90CA-0599CF5C75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</a:t>
            </a:r>
          </a:p>
        </p:txBody>
      </p:sp>
      <p:pic>
        <p:nvPicPr>
          <p:cNvPr id="34821" name="Picture 8" descr="CIA2001-ll">
            <a:extLst>
              <a:ext uri="{FF2B5EF4-FFF2-40B4-BE49-F238E27FC236}">
                <a16:creationId xmlns:a16="http://schemas.microsoft.com/office/drawing/2014/main" id="{CFEF2252-F14A-FF4B-B54D-37E04389C8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49330" y="934370"/>
            <a:ext cx="6624320" cy="4968240"/>
          </a:xfrm>
          <a:noFill/>
        </p:spPr>
      </p:pic>
      <p:sp>
        <p:nvSpPr>
          <p:cNvPr id="34822" name="Text Box 10">
            <a:extLst>
              <a:ext uri="{FF2B5EF4-FFF2-40B4-BE49-F238E27FC236}">
                <a16:creationId xmlns:a16="http://schemas.microsoft.com/office/drawing/2014/main" id="{CE9B691A-F1B0-254A-A027-FD3EBF5B8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1355" y="4968768"/>
            <a:ext cx="1654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dirty="0"/>
              <a:t>47 residents(!)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5D48EF-BCC6-4A4A-B8C3-5D03881FC162}"/>
              </a:ext>
            </a:extLst>
          </p:cNvPr>
          <p:cNvSpPr/>
          <p:nvPr/>
        </p:nvSpPr>
        <p:spPr bwMode="auto">
          <a:xfrm>
            <a:off x="7241628" y="1334816"/>
            <a:ext cx="199696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E18C61-902C-AB4E-85C7-BF1B7D1F4F84}"/>
              </a:ext>
            </a:extLst>
          </p:cNvPr>
          <p:cNvSpPr/>
          <p:nvPr/>
        </p:nvSpPr>
        <p:spPr bwMode="auto">
          <a:xfrm>
            <a:off x="6457662" y="358402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0DCF86-B378-5448-B2CB-F9D072125CBD}"/>
              </a:ext>
            </a:extLst>
          </p:cNvPr>
          <p:cNvSpPr/>
          <p:nvPr/>
        </p:nvSpPr>
        <p:spPr bwMode="auto">
          <a:xfrm>
            <a:off x="3567326" y="501342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94D934-C44E-BB4C-A35B-874C6594F03E}"/>
              </a:ext>
            </a:extLst>
          </p:cNvPr>
          <p:cNvSpPr/>
          <p:nvPr/>
        </p:nvSpPr>
        <p:spPr bwMode="auto">
          <a:xfrm>
            <a:off x="2342874" y="4409083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AD5B5AE1-596D-8149-A5B3-819392228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170" y="4244325"/>
            <a:ext cx="19319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2000" dirty="0"/>
              <a:t>0.5km</a:t>
            </a:r>
            <a:r>
              <a:rPr lang="en-US" altLang="en-US" sz="2000" baseline="30000" dirty="0"/>
              <a:t>2</a:t>
            </a:r>
          </a:p>
          <a:p>
            <a:pPr algn="l"/>
            <a:r>
              <a:rPr lang="en-US" altLang="en-US" sz="2000" dirty="0"/>
              <a:t>82 football fields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Date Placeholder 3">
            <a:extLst>
              <a:ext uri="{FF2B5EF4-FFF2-40B4-BE49-F238E27FC236}">
                <a16:creationId xmlns:a16="http://schemas.microsoft.com/office/drawing/2014/main" id="{D0D0EBF6-20C6-C44F-81AE-9EDAF36B2DB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4818" name="Footer Placeholder 4">
            <a:extLst>
              <a:ext uri="{FF2B5EF4-FFF2-40B4-BE49-F238E27FC236}">
                <a16:creationId xmlns:a16="http://schemas.microsoft.com/office/drawing/2014/main" id="{2AB27B26-8D10-CB4F-9373-CAE5B1F6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4819" name="Slide Number Placeholder 5">
            <a:extLst>
              <a:ext uri="{FF2B5EF4-FFF2-40B4-BE49-F238E27FC236}">
                <a16:creationId xmlns:a16="http://schemas.microsoft.com/office/drawing/2014/main" id="{BE7FD5A3-6C77-424D-B5CE-EB16D9D3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DE2F3CC-136A-C040-A8F4-B4920E4B6590}" type="slidenum">
              <a:rPr lang="en-US" altLang="en-US" sz="1400"/>
              <a:pPr/>
              <a:t>15</a:t>
            </a:fld>
            <a:endParaRPr lang="en-US" altLang="en-US" sz="1400"/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8AE8F149-FD65-974D-90CA-0599CF5C75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4821" name="Picture 8" descr="CIA2001-ll">
            <a:extLst>
              <a:ext uri="{FF2B5EF4-FFF2-40B4-BE49-F238E27FC236}">
                <a16:creationId xmlns:a16="http://schemas.microsoft.com/office/drawing/2014/main" id="{CFEF2252-F14A-FF4B-B54D-37E04389C8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49330" y="934370"/>
            <a:ext cx="6624320" cy="4968240"/>
          </a:xfrm>
          <a:noFill/>
        </p:spPr>
      </p:pic>
      <p:sp>
        <p:nvSpPr>
          <p:cNvPr id="34822" name="Text Box 10">
            <a:extLst>
              <a:ext uri="{FF2B5EF4-FFF2-40B4-BE49-F238E27FC236}">
                <a16:creationId xmlns:a16="http://schemas.microsoft.com/office/drawing/2014/main" id="{CE9B691A-F1B0-254A-A027-FD3EBF5B8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1355" y="4968768"/>
            <a:ext cx="1654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dirty="0"/>
              <a:t>47 residents(!)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B424A8-1F53-BB42-9FFB-8F5C65BD6100}"/>
              </a:ext>
            </a:extLst>
          </p:cNvPr>
          <p:cNvSpPr/>
          <p:nvPr/>
        </p:nvSpPr>
        <p:spPr bwMode="auto">
          <a:xfrm rot="19327770">
            <a:off x="5151242" y="2582392"/>
            <a:ext cx="1270676" cy="483892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6D369E-67D9-C244-BBF6-D19EC8608BDD}"/>
              </a:ext>
            </a:extLst>
          </p:cNvPr>
          <p:cNvSpPr/>
          <p:nvPr/>
        </p:nvSpPr>
        <p:spPr bwMode="auto">
          <a:xfrm rot="19327770">
            <a:off x="3569353" y="3678623"/>
            <a:ext cx="1270676" cy="483892"/>
          </a:xfrm>
          <a:prstGeom prst="ellipse">
            <a:avLst/>
          </a:prstGeom>
          <a:noFill/>
          <a:ln w="22225" cap="flat" cmpd="sng" algn="ctr">
            <a:solidFill>
              <a:srgbClr val="FF85FF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77B336-6DFF-AA40-A4E1-C1F70480EF55}"/>
              </a:ext>
            </a:extLst>
          </p:cNvPr>
          <p:cNvCxnSpPr/>
          <p:nvPr/>
        </p:nvCxnSpPr>
        <p:spPr bwMode="auto">
          <a:xfrm flipV="1">
            <a:off x="3124200" y="2343801"/>
            <a:ext cx="2012318" cy="14609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1FA2EE-E070-6247-BC47-F817FE85F316}"/>
              </a:ext>
            </a:extLst>
          </p:cNvPr>
          <p:cNvCxnSpPr/>
          <p:nvPr/>
        </p:nvCxnSpPr>
        <p:spPr bwMode="auto">
          <a:xfrm flipV="1">
            <a:off x="5128442" y="3184631"/>
            <a:ext cx="2012318" cy="14609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8F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C441E-69BD-674B-B23E-A75614D296C8}"/>
              </a:ext>
            </a:extLst>
          </p:cNvPr>
          <p:cNvSpPr/>
          <p:nvPr/>
        </p:nvSpPr>
        <p:spPr bwMode="auto">
          <a:xfrm>
            <a:off x="7241628" y="1334816"/>
            <a:ext cx="199696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4990A8-10AF-A24E-8D91-498785086470}"/>
              </a:ext>
            </a:extLst>
          </p:cNvPr>
          <p:cNvCxnSpPr/>
          <p:nvPr/>
        </p:nvCxnSpPr>
        <p:spPr bwMode="auto">
          <a:xfrm flipV="1">
            <a:off x="2112579" y="1324303"/>
            <a:ext cx="5559973" cy="41620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121705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‘deviation from the common rule’*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* Wrt our rule(s)/biases/axis-scales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r>
              <a:rPr lang="en-US" dirty="0"/>
              <a:t>But: </a:t>
            </a:r>
            <a:r>
              <a:rPr lang="en-US" u="sng" dirty="0"/>
              <a:t>Who</a:t>
            </a:r>
            <a:r>
              <a:rPr lang="en-US" dirty="0"/>
              <a:t> spots the rules?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16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EEC2EF-FCED-0F4F-A585-DAADE9CA58E7}"/>
              </a:ext>
            </a:extLst>
          </p:cNvPr>
          <p:cNvGrpSpPr/>
          <p:nvPr/>
        </p:nvGrpSpPr>
        <p:grpSpPr>
          <a:xfrm>
            <a:off x="5054600" y="1447800"/>
            <a:ext cx="2997200" cy="2247900"/>
            <a:chOff x="5054600" y="1447800"/>
            <a:chExt cx="2997200" cy="2247900"/>
          </a:xfrm>
        </p:grpSpPr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194D41E1-9F57-0E4C-BCB2-AAC6DEB05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0108D5-A23E-1E46-9DDE-F6ADFE319822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841438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17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EEC2EF-FCED-0F4F-A585-DAADE9CA58E7}"/>
              </a:ext>
            </a:extLst>
          </p:cNvPr>
          <p:cNvGrpSpPr/>
          <p:nvPr/>
        </p:nvGrpSpPr>
        <p:grpSpPr>
          <a:xfrm>
            <a:off x="5054600" y="1447800"/>
            <a:ext cx="2997200" cy="2247900"/>
            <a:chOff x="5054600" y="1447800"/>
            <a:chExt cx="2997200" cy="2247900"/>
          </a:xfrm>
        </p:grpSpPr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194D41E1-9F57-0E4C-BCB2-AAC6DEB05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0108D5-A23E-1E46-9DDE-F6ADFE319822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9A6544-B0CF-4A4B-A61F-2CFA2C924BF8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Group 21">
            <a:extLst>
              <a:ext uri="{FF2B5EF4-FFF2-40B4-BE49-F238E27FC236}">
                <a16:creationId xmlns:a16="http://schemas.microsoft.com/office/drawing/2014/main" id="{F9B32283-6141-DF4C-B962-A7CEE371CE59}"/>
              </a:ext>
            </a:extLst>
          </p:cNvPr>
          <p:cNvGrpSpPr/>
          <p:nvPr/>
        </p:nvGrpSpPr>
        <p:grpSpPr>
          <a:xfrm>
            <a:off x="309310" y="2428928"/>
            <a:ext cx="4929556" cy="705783"/>
            <a:chOff x="3012363" y="2036048"/>
            <a:chExt cx="4929556" cy="70578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F0D8AE-23A4-374F-8768-53DF2DB665DD}"/>
                </a:ext>
              </a:extLst>
            </p:cNvPr>
            <p:cNvSpPr txBox="1"/>
            <p:nvPr/>
          </p:nvSpPr>
          <p:spPr>
            <a:xfrm>
              <a:off x="3012363" y="2095500"/>
              <a:ext cx="49295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tx2"/>
                  </a:solidFill>
                  <a:latin typeface="+mn-lt"/>
                </a:rPr>
                <a:t>Patterns            anomalies</a:t>
              </a:r>
            </a:p>
          </p:txBody>
        </p:sp>
        <p:pic>
          <p:nvPicPr>
            <p:cNvPr id="15" name="Picture 14" descr="shutterstock_104520869.jpg">
              <a:extLst>
                <a:ext uri="{FF2B5EF4-FFF2-40B4-BE49-F238E27FC236}">
                  <a16:creationId xmlns:a16="http://schemas.microsoft.com/office/drawing/2014/main" id="{3F0D8C53-34CC-AE4F-ADF1-B3FCA995E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7600" y="2036048"/>
              <a:ext cx="850900" cy="569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102629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Past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Present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307975" y="4480037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207329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72D7C4C8-2B38-154D-8431-84DE028AE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969" y="3138487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8036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Past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Present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30187" y="3355430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749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391749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8497FB4-42F5-6E47-93BE-363892315CD4}"/>
              </a:ext>
            </a:extLst>
          </p:cNvPr>
          <p:cNvSpPr/>
          <p:nvPr/>
        </p:nvSpPr>
        <p:spPr bwMode="auto">
          <a:xfrm>
            <a:off x="1813036" y="4243552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distance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6F2285-8FA5-334A-9F07-A9FD158CB3BF}"/>
              </a:ext>
            </a:extLst>
          </p:cNvPr>
          <p:cNvSpPr/>
          <p:nvPr/>
        </p:nvSpPr>
        <p:spPr bwMode="auto">
          <a:xfrm>
            <a:off x="4572000" y="43315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density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E68ABD-BF6C-4B44-A1B2-B61D5CB0E39D}"/>
              </a:ext>
            </a:extLst>
          </p:cNvPr>
          <p:cNvCxnSpPr>
            <a:stCxn id="9" idx="4"/>
            <a:endCxn id="11" idx="0"/>
          </p:cNvCxnSpPr>
          <p:nvPr/>
        </p:nvCxnSpPr>
        <p:spPr bwMode="auto">
          <a:xfrm>
            <a:off x="2017985" y="3263457"/>
            <a:ext cx="804044" cy="98009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56683D-A813-C544-8A94-4A26D5DDC2AF}"/>
              </a:ext>
            </a:extLst>
          </p:cNvPr>
          <p:cNvCxnSpPr>
            <a:stCxn id="11" idx="6"/>
            <a:endCxn id="12" idx="2"/>
          </p:cNvCxnSpPr>
          <p:nvPr/>
        </p:nvCxnSpPr>
        <p:spPr bwMode="auto">
          <a:xfrm>
            <a:off x="3831022" y="4706008"/>
            <a:ext cx="740978" cy="8802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6EE416-C996-794C-BF90-0D5BBD97AE13}"/>
              </a:ext>
            </a:extLst>
          </p:cNvPr>
          <p:cNvCxnSpPr>
            <a:stCxn id="12" idx="7"/>
            <a:endCxn id="13" idx="4"/>
          </p:cNvCxnSpPr>
          <p:nvPr/>
        </p:nvCxnSpPr>
        <p:spPr bwMode="auto">
          <a:xfrm flipV="1">
            <a:off x="6294459" y="3723288"/>
            <a:ext cx="734334" cy="7437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428732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8497FB4-42F5-6E47-93BE-363892315CD4}"/>
              </a:ext>
            </a:extLst>
          </p:cNvPr>
          <p:cNvSpPr/>
          <p:nvPr/>
        </p:nvSpPr>
        <p:spPr bwMode="auto">
          <a:xfrm>
            <a:off x="1813036" y="4243552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distance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6F2285-8FA5-334A-9F07-A9FD158CB3BF}"/>
              </a:ext>
            </a:extLst>
          </p:cNvPr>
          <p:cNvSpPr/>
          <p:nvPr/>
        </p:nvSpPr>
        <p:spPr bwMode="auto">
          <a:xfrm>
            <a:off x="4572000" y="43315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density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E68ABD-BF6C-4B44-A1B2-B61D5CB0E39D}"/>
              </a:ext>
            </a:extLst>
          </p:cNvPr>
          <p:cNvCxnSpPr>
            <a:stCxn id="9" idx="4"/>
            <a:endCxn id="11" idx="0"/>
          </p:cNvCxnSpPr>
          <p:nvPr/>
        </p:nvCxnSpPr>
        <p:spPr bwMode="auto">
          <a:xfrm>
            <a:off x="2017985" y="3263457"/>
            <a:ext cx="804044" cy="98009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56683D-A813-C544-8A94-4A26D5DDC2AF}"/>
              </a:ext>
            </a:extLst>
          </p:cNvPr>
          <p:cNvCxnSpPr>
            <a:stCxn id="11" idx="6"/>
            <a:endCxn id="12" idx="2"/>
          </p:cNvCxnSpPr>
          <p:nvPr/>
        </p:nvCxnSpPr>
        <p:spPr bwMode="auto">
          <a:xfrm>
            <a:off x="3831022" y="4706008"/>
            <a:ext cx="740978" cy="8802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6EE416-C996-794C-BF90-0D5BBD97AE13}"/>
              </a:ext>
            </a:extLst>
          </p:cNvPr>
          <p:cNvCxnSpPr>
            <a:stCxn id="12" idx="7"/>
            <a:endCxn id="13" idx="4"/>
          </p:cNvCxnSpPr>
          <p:nvPr/>
        </p:nvCxnSpPr>
        <p:spPr bwMode="auto">
          <a:xfrm flipV="1">
            <a:off x="6294459" y="3723288"/>
            <a:ext cx="734334" cy="7437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771365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Q2.1) patterns &lt;-&gt; anomalies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32DCBBF5-E8E5-AB4C-80E0-11DADC1AC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1581150"/>
            <a:ext cx="5842000" cy="43815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99C398-4CC3-0644-9800-FC99333BCE8D}"/>
              </a:ext>
            </a:extLst>
          </p:cNvPr>
          <p:cNvSpPr txBox="1"/>
          <p:nvPr/>
        </p:nvSpPr>
        <p:spPr>
          <a:xfrm>
            <a:off x="262099" y="2848303"/>
            <a:ext cx="1462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Random?</a:t>
            </a:r>
          </a:p>
        </p:txBody>
      </p:sp>
    </p:spTree>
    <p:extLst>
      <p:ext uri="{BB962C8B-B14F-4D97-AF65-F5344CB8AC3E}">
        <p14:creationId xmlns:p14="http://schemas.microsoft.com/office/powerpoint/2010/main" val="12158864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Q2.1) patterns &lt;-&gt; anomalies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10" name="Content Placeholder 9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12C51B4A-25BB-EC4F-AA16-E0DCB5B94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1581150"/>
            <a:ext cx="5842000" cy="43815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39C3D1-7CDC-0441-8861-AECACC44953E}"/>
              </a:ext>
            </a:extLst>
          </p:cNvPr>
          <p:cNvSpPr txBox="1"/>
          <p:nvPr/>
        </p:nvSpPr>
        <p:spPr>
          <a:xfrm>
            <a:off x="262099" y="2848303"/>
            <a:ext cx="1462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Random?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A66535C1-9C84-1D49-B2C8-BC8E64582602}"/>
              </a:ext>
            </a:extLst>
          </p:cNvPr>
          <p:cNvSpPr/>
          <p:nvPr/>
        </p:nvSpPr>
        <p:spPr bwMode="auto">
          <a:xfrm rot="1086226">
            <a:off x="956441" y="2876856"/>
            <a:ext cx="294290" cy="693683"/>
          </a:xfrm>
          <a:prstGeom prst="downArrow">
            <a:avLst/>
          </a:prstGeom>
          <a:solidFill>
            <a:srgbClr val="941100"/>
          </a:solidFill>
          <a:ln w="3175" cap="flat" cmpd="sng" algn="ctr">
            <a:solidFill>
              <a:srgbClr val="9411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9FB21-3FF2-824B-8E86-E121C18D9C50}"/>
              </a:ext>
            </a:extLst>
          </p:cNvPr>
          <p:cNvSpPr txBox="1"/>
          <p:nvPr/>
        </p:nvSpPr>
        <p:spPr>
          <a:xfrm>
            <a:off x="373508" y="3528799"/>
            <a:ext cx="12394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F00"/>
                </a:solidFill>
                <a:latin typeface="+mn-lt"/>
              </a:rPr>
              <a:t>Pattern!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8415D4-8856-8D45-A901-0E5C075B9C40}"/>
              </a:ext>
            </a:extLst>
          </p:cNvPr>
          <p:cNvSpPr txBox="1"/>
          <p:nvPr/>
        </p:nvSpPr>
        <p:spPr>
          <a:xfrm>
            <a:off x="225230" y="4115456"/>
            <a:ext cx="153599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2600"/>
                </a:solidFill>
                <a:latin typeface="+mn-lt"/>
              </a:rPr>
              <a:t>+</a:t>
            </a:r>
          </a:p>
          <a:p>
            <a:r>
              <a:rPr lang="en-US" dirty="0">
                <a:solidFill>
                  <a:srgbClr val="FF2600"/>
                </a:solidFill>
                <a:latin typeface="+mn-lt"/>
              </a:rPr>
              <a:t>Anomaly!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066B99-BD39-D64F-A69D-4A236B15E849}"/>
              </a:ext>
            </a:extLst>
          </p:cNvPr>
          <p:cNvSpPr/>
          <p:nvPr/>
        </p:nvSpPr>
        <p:spPr bwMode="auto">
          <a:xfrm>
            <a:off x="2527350" y="5159024"/>
            <a:ext cx="341974" cy="3098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6063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D3C92BD-D3AC-C04E-92A5-39DFA2A26A49}"/>
              </a:ext>
            </a:extLst>
          </p:cNvPr>
          <p:cNvSpPr txBox="1"/>
          <p:nvPr/>
        </p:nvSpPr>
        <p:spPr>
          <a:xfrm>
            <a:off x="2236049" y="1668749"/>
            <a:ext cx="492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8F00"/>
                </a:solidFill>
              </a:rPr>
              <a:t>✓</a:t>
            </a:r>
            <a:endParaRPr lang="en-US" b="1" dirty="0">
              <a:solidFill>
                <a:srgbClr val="008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88581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8497FB4-42F5-6E47-93BE-363892315CD4}"/>
              </a:ext>
            </a:extLst>
          </p:cNvPr>
          <p:cNvSpPr/>
          <p:nvPr/>
        </p:nvSpPr>
        <p:spPr bwMode="auto">
          <a:xfrm>
            <a:off x="1813036" y="4243552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distance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6F2285-8FA5-334A-9F07-A9FD158CB3BF}"/>
              </a:ext>
            </a:extLst>
          </p:cNvPr>
          <p:cNvSpPr/>
          <p:nvPr/>
        </p:nvSpPr>
        <p:spPr bwMode="auto">
          <a:xfrm>
            <a:off x="4572000" y="43315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density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E68ABD-BF6C-4B44-A1B2-B61D5CB0E39D}"/>
              </a:ext>
            </a:extLst>
          </p:cNvPr>
          <p:cNvCxnSpPr>
            <a:stCxn id="9" idx="4"/>
            <a:endCxn id="11" idx="0"/>
          </p:cNvCxnSpPr>
          <p:nvPr/>
        </p:nvCxnSpPr>
        <p:spPr bwMode="auto">
          <a:xfrm>
            <a:off x="2017985" y="3263457"/>
            <a:ext cx="804044" cy="98009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56683D-A813-C544-8A94-4A26D5DDC2AF}"/>
              </a:ext>
            </a:extLst>
          </p:cNvPr>
          <p:cNvCxnSpPr>
            <a:stCxn id="11" idx="6"/>
            <a:endCxn id="12" idx="2"/>
          </p:cNvCxnSpPr>
          <p:nvPr/>
        </p:nvCxnSpPr>
        <p:spPr bwMode="auto">
          <a:xfrm>
            <a:off x="3831022" y="4706008"/>
            <a:ext cx="740978" cy="8802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6EE416-C996-794C-BF90-0D5BBD97AE13}"/>
              </a:ext>
            </a:extLst>
          </p:cNvPr>
          <p:cNvCxnSpPr>
            <a:stCxn id="12" idx="7"/>
            <a:endCxn id="13" idx="4"/>
          </p:cNvCxnSpPr>
          <p:nvPr/>
        </p:nvCxnSpPr>
        <p:spPr bwMode="auto">
          <a:xfrm flipV="1">
            <a:off x="6294459" y="3723288"/>
            <a:ext cx="734334" cy="7437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D3C92BD-D3AC-C04E-92A5-39DFA2A26A49}"/>
              </a:ext>
            </a:extLst>
          </p:cNvPr>
          <p:cNvSpPr txBox="1"/>
          <p:nvPr/>
        </p:nvSpPr>
        <p:spPr>
          <a:xfrm>
            <a:off x="2236049" y="1668749"/>
            <a:ext cx="492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8F00"/>
                </a:solidFill>
              </a:rPr>
              <a:t>✓</a:t>
            </a:r>
            <a:endParaRPr lang="en-US" b="1" dirty="0">
              <a:solidFill>
                <a:srgbClr val="008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70188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Q2.2) patterns &lt;-&gt; compression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32DCBBF5-E8E5-AB4C-80E0-11DADC1AC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300" y="2234294"/>
            <a:ext cx="2921000" cy="2190750"/>
          </a:xfrm>
        </p:spPr>
      </p:pic>
      <p:pic>
        <p:nvPicPr>
          <p:cNvPr id="10" name="Content Placeholder 9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1247DCC7-D7CF-EE41-A099-FF57E22A2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64314" y="2234294"/>
            <a:ext cx="29210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5980E3-5E44-6045-9424-EE604313E2D1}"/>
              </a:ext>
            </a:extLst>
          </p:cNvPr>
          <p:cNvSpPr txBox="1"/>
          <p:nvPr/>
        </p:nvSpPr>
        <p:spPr>
          <a:xfrm>
            <a:off x="1441902" y="4844278"/>
            <a:ext cx="21018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n-lt"/>
              </a:rPr>
              <a:t>2 int </a:t>
            </a:r>
            <a:r>
              <a:rPr lang="en-US" dirty="0">
                <a:latin typeface="+mn-lt"/>
              </a:rPr>
              <a:t>per point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8CDDCB-AB22-0B45-B13A-F30B0CC4A0DD}"/>
              </a:ext>
            </a:extLst>
          </p:cNvPr>
          <p:cNvSpPr txBox="1"/>
          <p:nvPr/>
        </p:nvSpPr>
        <p:spPr>
          <a:xfrm>
            <a:off x="4764314" y="4844278"/>
            <a:ext cx="29068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tx2"/>
                </a:solidFill>
                <a:latin typeface="+mn-lt"/>
              </a:rPr>
              <a:t>1 int </a:t>
            </a:r>
            <a:r>
              <a:rPr lang="en-US" dirty="0">
                <a:latin typeface="+mn-lt"/>
              </a:rPr>
              <a:t>per point</a:t>
            </a:r>
          </a:p>
          <a:p>
            <a:pPr algn="l"/>
            <a:r>
              <a:rPr lang="en-US" sz="2000" dirty="0">
                <a:latin typeface="+mn-lt"/>
              </a:rPr>
              <a:t>(plus 3 parm’s of sinusoid,</a:t>
            </a:r>
          </a:p>
          <a:p>
            <a:pPr algn="l"/>
            <a:r>
              <a:rPr lang="en-US" sz="2000" dirty="0">
                <a:latin typeface="+mn-lt"/>
              </a:rPr>
              <a:t>plus 2 int for outlier)</a:t>
            </a:r>
          </a:p>
        </p:txBody>
      </p:sp>
    </p:spTree>
    <p:extLst>
      <p:ext uri="{BB962C8B-B14F-4D97-AF65-F5344CB8AC3E}">
        <p14:creationId xmlns:p14="http://schemas.microsoft.com/office/powerpoint/2010/main" val="416098964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Q2.2) patterns &lt;-&gt; compression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A0926AF7-7A73-4373-9C9D-E98CB2B3E681}"/>
                  </a:ext>
                </a:extLst>
              </p:cNvPr>
              <p:cNvSpPr>
                <a:spLocks noGrp="1"/>
              </p:cNvSpPr>
              <p:nvPr>
                <p:ph type="body" sz="half" idx="1"/>
              </p:nvPr>
            </p:nvSpPr>
            <p:spPr>
              <a:xfrm>
                <a:off x="5404945" y="2950052"/>
                <a:ext cx="3381703" cy="105891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A0926AF7-7A73-4373-9C9D-E98CB2B3E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404945" y="2950052"/>
                <a:ext cx="3381703" cy="1058917"/>
              </a:xfrm>
              <a:blipFill>
                <a:blip r:embed="rId2"/>
                <a:stretch>
                  <a:fillRect t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27219C4-399C-C44F-B584-709BB769A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79" y="2556639"/>
            <a:ext cx="2290280" cy="2038349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29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0696C-B57C-AF45-AF34-B30F623435F3}"/>
              </a:ext>
            </a:extLst>
          </p:cNvPr>
          <p:cNvSpPr txBox="1"/>
          <p:nvPr/>
        </p:nvSpPr>
        <p:spPr>
          <a:xfrm>
            <a:off x="3294215" y="3136280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⬅️ Kepler </a:t>
            </a:r>
            <a:r>
              <a:rPr lang="en-US" sz="3200" dirty="0"/>
              <a:t>⬅️</a:t>
            </a:r>
            <a:endParaRPr lang="en-US" sz="3200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DCA352-BAF8-3D4D-821F-E986D2EB9185}"/>
              </a:ext>
            </a:extLst>
          </p:cNvPr>
          <p:cNvSpPr txBox="1"/>
          <p:nvPr/>
        </p:nvSpPr>
        <p:spPr>
          <a:xfrm>
            <a:off x="473686" y="1564001"/>
            <a:ext cx="6436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Compression: @heart of science, e.g.:</a:t>
            </a:r>
          </a:p>
        </p:txBody>
      </p:sp>
    </p:spTree>
    <p:extLst>
      <p:ext uri="{BB962C8B-B14F-4D97-AF65-F5344CB8AC3E}">
        <p14:creationId xmlns:p14="http://schemas.microsoft.com/office/powerpoint/2010/main" val="29371144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Past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Present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30187" y="3355430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769083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DC45F9C-6493-4742-8C2D-F6FAF73A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… compression is undecidable!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CBFC7FC0-74F9-9849-9AE9-867AF8A0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Theorem</a:t>
            </a:r>
            <a:r>
              <a:rPr lang="en-US" altLang="en-US" baseline="30000">
                <a:ea typeface="ＭＳ Ｐゴシック" panose="020B0600070205080204" pitchFamily="34" charset="-128"/>
              </a:rPr>
              <a:t>*</a:t>
            </a:r>
            <a:r>
              <a:rPr lang="en-US" altLang="en-US">
                <a:ea typeface="ＭＳ Ｐゴシック" panose="020B0600070205080204" pitchFamily="34" charset="-128"/>
              </a:rPr>
              <a:t>: for an arbitrary string </a:t>
            </a:r>
            <a:r>
              <a:rPr lang="en-US" altLang="en-US" i="1">
                <a:ea typeface="ＭＳ Ｐゴシック" panose="020B0600070205080204" pitchFamily="34" charset="-128"/>
              </a:rPr>
              <a:t>x</a:t>
            </a:r>
            <a:r>
              <a:rPr lang="en-US" altLang="en-US">
                <a:ea typeface="ＭＳ Ｐゴシック" panose="020B0600070205080204" pitchFamily="34" charset="-128"/>
              </a:rPr>
              <a:t>, computing its Kolmogorov complexity </a:t>
            </a:r>
            <a:r>
              <a:rPr lang="en-US" altLang="en-US" i="1">
                <a:ea typeface="ＭＳ Ｐゴシック" panose="020B0600070205080204" pitchFamily="34" charset="-128"/>
              </a:rPr>
              <a:t>K(x)</a:t>
            </a:r>
            <a:r>
              <a:rPr lang="en-US" altLang="en-US">
                <a:ea typeface="ＭＳ Ｐゴシック" panose="020B0600070205080204" pitchFamily="34" charset="-128"/>
              </a:rPr>
              <a:t> is undecidable</a:t>
            </a:r>
          </a:p>
        </p:txBody>
      </p:sp>
      <p:sp>
        <p:nvSpPr>
          <p:cNvPr id="56324" name="Date Placeholder 3">
            <a:extLst>
              <a:ext uri="{FF2B5EF4-FFF2-40B4-BE49-F238E27FC236}">
                <a16:creationId xmlns:a16="http://schemas.microsoft.com/office/drawing/2014/main" id="{00950227-BB6A-0645-AE90-9B0862A1CAD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56325" name="Footer Placeholder 4">
            <a:extLst>
              <a:ext uri="{FF2B5EF4-FFF2-40B4-BE49-F238E27FC236}">
                <a16:creationId xmlns:a16="http://schemas.microsoft.com/office/drawing/2014/main" id="{83DE4BCA-3F6D-094F-8E1A-AE2609B6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6326" name="Slide Number Placeholder 5">
            <a:extLst>
              <a:ext uri="{FF2B5EF4-FFF2-40B4-BE49-F238E27FC236}">
                <a16:creationId xmlns:a16="http://schemas.microsoft.com/office/drawing/2014/main" id="{1C15B7A5-3E56-FE40-B7F7-08D54857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48B153E-3FC9-EB42-B193-EE19D32601DA}" type="slidenum">
              <a:rPr lang="en-US" altLang="en-US" sz="1400" u="none"/>
              <a:pPr/>
              <a:t>30</a:t>
            </a:fld>
            <a:endParaRPr lang="en-US" altLang="en-US" sz="1400" u="none"/>
          </a:p>
        </p:txBody>
      </p:sp>
      <p:sp>
        <p:nvSpPr>
          <p:cNvPr id="56327" name="TextBox 6">
            <a:extLst>
              <a:ext uri="{FF2B5EF4-FFF2-40B4-BE49-F238E27FC236}">
                <a16:creationId xmlns:a16="http://schemas.microsoft.com/office/drawing/2014/main" id="{3396BE89-EA1A-F64F-A145-4BFC1468D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03913"/>
            <a:ext cx="9144000" cy="954087"/>
          </a:xfrm>
          <a:prstGeom prst="rect">
            <a:avLst/>
          </a:prstGeom>
          <a:solidFill>
            <a:srgbClr val="FF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u="none"/>
              <a:t>(*) E.g., [T. M. Cover and J. A. Thomas. </a:t>
            </a:r>
            <a:r>
              <a:rPr lang="en-US" altLang="en-US" i="1" u="none"/>
              <a:t>Elements of Information Theory</a:t>
            </a:r>
            <a:r>
              <a:rPr lang="en-US" altLang="en-US" u="none"/>
              <a:t>. John Wiley and Sons,1991, section 7.7]</a:t>
            </a:r>
          </a:p>
        </p:txBody>
      </p:sp>
      <p:pic>
        <p:nvPicPr>
          <p:cNvPr id="56328" name="Picture 7" descr="kolmogorov.jpg">
            <a:extLst>
              <a:ext uri="{FF2B5EF4-FFF2-40B4-BE49-F238E27FC236}">
                <a16:creationId xmlns:a16="http://schemas.microsoft.com/office/drawing/2014/main" id="{21F99145-7FBC-AE4E-AD5F-5D25FF07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429000"/>
            <a:ext cx="12001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9" name="TextBox 8">
            <a:extLst>
              <a:ext uri="{FF2B5EF4-FFF2-40B4-BE49-F238E27FC236}">
                <a16:creationId xmlns:a16="http://schemas.microsoft.com/office/drawing/2014/main" id="{ABB68426-AC1E-E74C-88DF-E03B3943D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029200"/>
            <a:ext cx="2808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A.N. Kolmogorov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DC45F9C-6493-4742-8C2D-F6FAF73A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… compression is undecidable!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CBFC7FC0-74F9-9849-9AE9-867AF8A0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Theorem</a:t>
            </a:r>
            <a:r>
              <a:rPr lang="en-US" altLang="en-US" baseline="30000">
                <a:ea typeface="ＭＳ Ｐゴシック" panose="020B0600070205080204" pitchFamily="34" charset="-128"/>
              </a:rPr>
              <a:t>*</a:t>
            </a:r>
            <a:r>
              <a:rPr lang="en-US" altLang="en-US">
                <a:ea typeface="ＭＳ Ｐゴシック" panose="020B0600070205080204" pitchFamily="34" charset="-128"/>
              </a:rPr>
              <a:t>: for an arbitrary string </a:t>
            </a:r>
            <a:r>
              <a:rPr lang="en-US" altLang="en-US" i="1">
                <a:ea typeface="ＭＳ Ｐゴシック" panose="020B0600070205080204" pitchFamily="34" charset="-128"/>
              </a:rPr>
              <a:t>x</a:t>
            </a:r>
            <a:r>
              <a:rPr lang="en-US" altLang="en-US">
                <a:ea typeface="ＭＳ Ｐゴシック" panose="020B0600070205080204" pitchFamily="34" charset="-128"/>
              </a:rPr>
              <a:t>, computing its Kolmogorov complexity </a:t>
            </a:r>
            <a:r>
              <a:rPr lang="en-US" altLang="en-US" i="1">
                <a:ea typeface="ＭＳ Ｐゴシック" panose="020B0600070205080204" pitchFamily="34" charset="-128"/>
              </a:rPr>
              <a:t>K(x)</a:t>
            </a:r>
            <a:r>
              <a:rPr lang="en-US" altLang="en-US">
                <a:ea typeface="ＭＳ Ｐゴシック" panose="020B0600070205080204" pitchFamily="34" charset="-128"/>
              </a:rPr>
              <a:t> is undecidable</a:t>
            </a:r>
          </a:p>
        </p:txBody>
      </p:sp>
      <p:sp>
        <p:nvSpPr>
          <p:cNvPr id="56324" name="Date Placeholder 3">
            <a:extLst>
              <a:ext uri="{FF2B5EF4-FFF2-40B4-BE49-F238E27FC236}">
                <a16:creationId xmlns:a16="http://schemas.microsoft.com/office/drawing/2014/main" id="{00950227-BB6A-0645-AE90-9B0862A1CAD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56325" name="Footer Placeholder 4">
            <a:extLst>
              <a:ext uri="{FF2B5EF4-FFF2-40B4-BE49-F238E27FC236}">
                <a16:creationId xmlns:a16="http://schemas.microsoft.com/office/drawing/2014/main" id="{83DE4BCA-3F6D-094F-8E1A-AE2609B6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6326" name="Slide Number Placeholder 5">
            <a:extLst>
              <a:ext uri="{FF2B5EF4-FFF2-40B4-BE49-F238E27FC236}">
                <a16:creationId xmlns:a16="http://schemas.microsoft.com/office/drawing/2014/main" id="{1C15B7A5-3E56-FE40-B7F7-08D54857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48B153E-3FC9-EB42-B193-EE19D32601DA}" type="slidenum">
              <a:rPr lang="en-US" altLang="en-US" sz="1400" u="none"/>
              <a:pPr/>
              <a:t>31</a:t>
            </a:fld>
            <a:endParaRPr lang="en-US" altLang="en-US" sz="1400" u="none"/>
          </a:p>
        </p:txBody>
      </p:sp>
      <p:sp>
        <p:nvSpPr>
          <p:cNvPr id="56327" name="TextBox 6">
            <a:extLst>
              <a:ext uri="{FF2B5EF4-FFF2-40B4-BE49-F238E27FC236}">
                <a16:creationId xmlns:a16="http://schemas.microsoft.com/office/drawing/2014/main" id="{3396BE89-EA1A-F64F-A145-4BFC1468D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03913"/>
            <a:ext cx="9144000" cy="954087"/>
          </a:xfrm>
          <a:prstGeom prst="rect">
            <a:avLst/>
          </a:prstGeom>
          <a:solidFill>
            <a:srgbClr val="FF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u="none"/>
              <a:t>(*) E.g., [T. M. Cover and J. A. Thomas. </a:t>
            </a:r>
            <a:r>
              <a:rPr lang="en-US" altLang="en-US" i="1" u="none"/>
              <a:t>Elements of Information Theory</a:t>
            </a:r>
            <a:r>
              <a:rPr lang="en-US" altLang="en-US" u="none"/>
              <a:t>. John Wiley and Sons,1991, section 7.7]</a:t>
            </a:r>
          </a:p>
        </p:txBody>
      </p:sp>
      <p:pic>
        <p:nvPicPr>
          <p:cNvPr id="56328" name="Picture 7" descr="kolmogorov.jpg">
            <a:extLst>
              <a:ext uri="{FF2B5EF4-FFF2-40B4-BE49-F238E27FC236}">
                <a16:creationId xmlns:a16="http://schemas.microsoft.com/office/drawing/2014/main" id="{21F99145-7FBC-AE4E-AD5F-5D25FF07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429000"/>
            <a:ext cx="12001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9" name="TextBox 8">
            <a:extLst>
              <a:ext uri="{FF2B5EF4-FFF2-40B4-BE49-F238E27FC236}">
                <a16:creationId xmlns:a16="http://schemas.microsoft.com/office/drawing/2014/main" id="{ABB68426-AC1E-E74C-88DF-E03B3943D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029200"/>
            <a:ext cx="2808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A.N. Kolmogorov</a:t>
            </a:r>
          </a:p>
        </p:txBody>
      </p:sp>
      <p:sp>
        <p:nvSpPr>
          <p:cNvPr id="56330" name="TextBox 9">
            <a:extLst>
              <a:ext uri="{FF2B5EF4-FFF2-40B4-BE49-F238E27FC236}">
                <a16:creationId xmlns:a16="http://schemas.microsoft.com/office/drawing/2014/main" id="{728EDC01-FFFD-8A49-823C-56E351956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62400"/>
            <a:ext cx="248126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EVEN WORSE</a:t>
            </a:r>
          </a:p>
          <a:p>
            <a:r>
              <a:rPr lang="en-US" altLang="en-US" u="none"/>
              <a:t>than NP-hard!</a:t>
            </a:r>
          </a:p>
        </p:txBody>
      </p:sp>
      <p:cxnSp>
        <p:nvCxnSpPr>
          <p:cNvPr id="56331" name="Straight Arrow Connector 11">
            <a:extLst>
              <a:ext uri="{FF2B5EF4-FFF2-40B4-BE49-F238E27FC236}">
                <a16:creationId xmlns:a16="http://schemas.microsoft.com/office/drawing/2014/main" id="{845DF067-3ACF-3A48-B837-72F19F668BF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2095501" y="3771900"/>
            <a:ext cx="381000" cy="317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1171881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D3B1DE97-7033-814C-9614-2564FB9FF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… compression is undecidable!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FDEDFFDD-7369-974E-8625-B08ED7437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…which means there will be a chance to discover better data mining tools / models / patterns</a:t>
            </a:r>
          </a:p>
          <a:p>
            <a:pPr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-&gt; job security </a:t>
            </a: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 </a:t>
            </a:r>
          </a:p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-&gt; job satisfaction 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7348" name="Date Placeholder 3">
            <a:extLst>
              <a:ext uri="{FF2B5EF4-FFF2-40B4-BE49-F238E27FC236}">
                <a16:creationId xmlns:a16="http://schemas.microsoft.com/office/drawing/2014/main" id="{4E5F7595-72D0-3A41-A06F-59C644C6B48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57349" name="Footer Placeholder 4">
            <a:extLst>
              <a:ext uri="{FF2B5EF4-FFF2-40B4-BE49-F238E27FC236}">
                <a16:creationId xmlns:a16="http://schemas.microsoft.com/office/drawing/2014/main" id="{65B38711-F522-544D-947E-547455E0D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7350" name="Slide Number Placeholder 5">
            <a:extLst>
              <a:ext uri="{FF2B5EF4-FFF2-40B4-BE49-F238E27FC236}">
                <a16:creationId xmlns:a16="http://schemas.microsoft.com/office/drawing/2014/main" id="{9579B598-0999-744A-A35C-F7E5DA8D7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B7A22C2-A8F2-104D-A84A-705FCBDE96CF}" type="slidenum">
              <a:rPr lang="en-US" altLang="en-US" sz="1400" u="none"/>
              <a:pPr/>
              <a:t>32</a:t>
            </a:fld>
            <a:endParaRPr lang="en-US" altLang="en-US" sz="1400" u="none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Past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Present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307975" y="494812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268348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5204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E43C-F6C6-1B4D-9558-AD0FB0D0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FD09B-8DD5-5B4B-95ED-E36940DE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Fractals / self-similarity (Norway)</a:t>
            </a:r>
          </a:p>
          <a:p>
            <a:r>
              <a:rPr lang="en-US" dirty="0"/>
              <a:t>Logistic parabola (flies; covid)</a:t>
            </a:r>
          </a:p>
          <a:p>
            <a:r>
              <a:rPr lang="en-US" dirty="0" err="1"/>
              <a:t>Lotka</a:t>
            </a:r>
            <a:r>
              <a:rPr lang="en-US" dirty="0"/>
              <a:t>-Volterra</a:t>
            </a:r>
          </a:p>
          <a:p>
            <a:r>
              <a:rPr lang="en-US" dirty="0"/>
              <a:t>Lorenz attractor (laser / synthetic )</a:t>
            </a:r>
          </a:p>
          <a:p>
            <a:r>
              <a:rPr lang="en-US" dirty="0"/>
              <a:t>Van der Pol / </a:t>
            </a:r>
            <a:r>
              <a:rPr lang="en-US" dirty="0" err="1"/>
              <a:t>FitzHugh</a:t>
            </a:r>
            <a:r>
              <a:rPr lang="en-US" dirty="0"/>
              <a:t>-Nagumo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C1E-0BF0-C642-BCBD-EFC883CD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6249B-43CE-FD4A-9032-FBEB8C04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DD527-1BCF-3747-81F3-8EE0D9AA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7DA3B3-BD9C-0A40-9180-9F77597BC97B}"/>
              </a:ext>
            </a:extLst>
          </p:cNvPr>
          <p:cNvSpPr/>
          <p:nvPr/>
        </p:nvSpPr>
        <p:spPr bwMode="auto">
          <a:xfrm>
            <a:off x="210207" y="3226676"/>
            <a:ext cx="8618483" cy="1713186"/>
          </a:xfrm>
          <a:prstGeom prst="roundRect">
            <a:avLst/>
          </a:prstGeom>
          <a:solidFill>
            <a:schemeClr val="bg1">
              <a:alpha val="74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5819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B7AD-CF79-F74C-8F40-7BB90B8C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Q3.1)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E03B-C8F1-1740-BA79-D9779C050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84E40-EDAE-084E-9E8B-7A7F911EC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53575-3C5A-DA41-9FB8-32B2AF96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B6174-8168-8843-933F-14DF9399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4625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8A8D6598-4589-4B42-A63D-5D1E81A0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Q: Any pattern?</a:t>
            </a:r>
          </a:p>
        </p:txBody>
      </p:sp>
      <p:sp>
        <p:nvSpPr>
          <p:cNvPr id="76803" name="Date Placeholder 3">
            <a:extLst>
              <a:ext uri="{FF2B5EF4-FFF2-40B4-BE49-F238E27FC236}">
                <a16:creationId xmlns:a16="http://schemas.microsoft.com/office/drawing/2014/main" id="{2D997361-CBF5-1740-B7B8-F20D3F47971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76804" name="Footer Placeholder 4">
            <a:extLst>
              <a:ext uri="{FF2B5EF4-FFF2-40B4-BE49-F238E27FC236}">
                <a16:creationId xmlns:a16="http://schemas.microsoft.com/office/drawing/2014/main" id="{B5A4D13B-C89C-434A-8CA7-E16B0C7E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1B0C9659-8988-FD4C-9B51-81AC7C7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2219647-B23F-1B4E-8AF0-17686F8C31B4}" type="slidenum">
              <a:rPr lang="en-US" altLang="en-US" sz="1400" u="none"/>
              <a:pPr/>
              <a:t>37</a:t>
            </a:fld>
            <a:endParaRPr lang="en-US" altLang="en-US" sz="1400" u="none"/>
          </a:p>
        </p:txBody>
      </p:sp>
      <p:pic>
        <p:nvPicPr>
          <p:cNvPr id="76807" name="Picture 11" descr="gmaps3a.gif">
            <a:extLst>
              <a:ext uri="{FF2B5EF4-FFF2-40B4-BE49-F238E27FC236}">
                <a16:creationId xmlns:a16="http://schemas.microsoft.com/office/drawing/2014/main" id="{76F17063-BC77-EA47-BAC4-505BB439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0B0C8-7D9C-314E-A206-35B3B7FA1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8A8D6598-4589-4B42-A63D-5D1E81A0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A: self similar!</a:t>
            </a:r>
          </a:p>
        </p:txBody>
      </p:sp>
      <p:sp>
        <p:nvSpPr>
          <p:cNvPr id="76803" name="Date Placeholder 3">
            <a:extLst>
              <a:ext uri="{FF2B5EF4-FFF2-40B4-BE49-F238E27FC236}">
                <a16:creationId xmlns:a16="http://schemas.microsoft.com/office/drawing/2014/main" id="{2D997361-CBF5-1740-B7B8-F20D3F47971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76804" name="Footer Placeholder 4">
            <a:extLst>
              <a:ext uri="{FF2B5EF4-FFF2-40B4-BE49-F238E27FC236}">
                <a16:creationId xmlns:a16="http://schemas.microsoft.com/office/drawing/2014/main" id="{B5A4D13B-C89C-434A-8CA7-E16B0C7E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1B0C9659-8988-FD4C-9B51-81AC7C7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2219647-B23F-1B4E-8AF0-17686F8C31B4}" type="slidenum">
              <a:rPr lang="en-US" altLang="en-US" sz="1400" u="none"/>
              <a:pPr/>
              <a:t>38</a:t>
            </a:fld>
            <a:endParaRPr lang="en-US" altLang="en-US" sz="1400" u="none"/>
          </a:p>
        </p:txBody>
      </p:sp>
      <p:pic>
        <p:nvPicPr>
          <p:cNvPr id="76807" name="Picture 11" descr="gmaps3a.gif">
            <a:extLst>
              <a:ext uri="{FF2B5EF4-FFF2-40B4-BE49-F238E27FC236}">
                <a16:creationId xmlns:a16="http://schemas.microsoft.com/office/drawing/2014/main" id="{76F17063-BC77-EA47-BAC4-505BB439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0B0C8-7D9C-314E-A206-35B3B7FA1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4018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8A8D6598-4589-4B42-A63D-5D1E81A0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6803" name="Date Placeholder 3">
            <a:extLst>
              <a:ext uri="{FF2B5EF4-FFF2-40B4-BE49-F238E27FC236}">
                <a16:creationId xmlns:a16="http://schemas.microsoft.com/office/drawing/2014/main" id="{2D997361-CBF5-1740-B7B8-F20D3F47971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76804" name="Footer Placeholder 4">
            <a:extLst>
              <a:ext uri="{FF2B5EF4-FFF2-40B4-BE49-F238E27FC236}">
                <a16:creationId xmlns:a16="http://schemas.microsoft.com/office/drawing/2014/main" id="{B5A4D13B-C89C-434A-8CA7-E16B0C7E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1B0C9659-8988-FD4C-9B51-81AC7C7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2219647-B23F-1B4E-8AF0-17686F8C31B4}" type="slidenum">
              <a:rPr lang="en-US" altLang="en-US" sz="1400" u="none"/>
              <a:pPr/>
              <a:t>39</a:t>
            </a:fld>
            <a:endParaRPr lang="en-US" altLang="en-US" sz="1400" u="none"/>
          </a:p>
        </p:txBody>
      </p:sp>
      <p:pic>
        <p:nvPicPr>
          <p:cNvPr id="76806" name="Content Placeholder 10" descr="gmaps1a.gif">
            <a:extLst>
              <a:ext uri="{FF2B5EF4-FFF2-40B4-BE49-F238E27FC236}">
                <a16:creationId xmlns:a16="http://schemas.microsoft.com/office/drawing/2014/main" id="{096BEB86-2B36-1049-AE36-C3B065E99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6807" name="Picture 11" descr="gmaps3a.gif">
            <a:extLst>
              <a:ext uri="{FF2B5EF4-FFF2-40B4-BE49-F238E27FC236}">
                <a16:creationId xmlns:a16="http://schemas.microsoft.com/office/drawing/2014/main" id="{76F17063-BC77-EA47-BAC4-505BB439B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13642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3831382-2AB4-DF42-B511-BCDAB78A70D6}"/>
              </a:ext>
            </a:extLst>
          </p:cNvPr>
          <p:cNvSpPr/>
          <p:nvPr/>
        </p:nvSpPr>
        <p:spPr bwMode="auto">
          <a:xfrm>
            <a:off x="882869" y="2081047"/>
            <a:ext cx="7746124" cy="840827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D67E2F-8CC4-F744-BADB-FD9C3B64EC41}"/>
              </a:ext>
            </a:extLst>
          </p:cNvPr>
          <p:cNvSpPr/>
          <p:nvPr/>
        </p:nvSpPr>
        <p:spPr bwMode="auto">
          <a:xfrm>
            <a:off x="945931" y="3513081"/>
            <a:ext cx="7683062" cy="617483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D44227-BABF-3141-AF7D-B57C33602000}"/>
              </a:ext>
            </a:extLst>
          </p:cNvPr>
          <p:cNvSpPr/>
          <p:nvPr/>
        </p:nvSpPr>
        <p:spPr bwMode="auto">
          <a:xfrm>
            <a:off x="882869" y="4742791"/>
            <a:ext cx="7683062" cy="617483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8789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>
            <a:extLst>
              <a:ext uri="{FF2B5EF4-FFF2-40B4-BE49-F238E27FC236}">
                <a16:creationId xmlns:a16="http://schemas.microsoft.com/office/drawing/2014/main" id="{DD8E23C0-C530-3A47-A181-A4C3F887A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7827" name="Date Placeholder 3">
            <a:extLst>
              <a:ext uri="{FF2B5EF4-FFF2-40B4-BE49-F238E27FC236}">
                <a16:creationId xmlns:a16="http://schemas.microsoft.com/office/drawing/2014/main" id="{17B68E2C-E791-3440-8BCB-73E08BD72E2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77828" name="Footer Placeholder 4">
            <a:extLst>
              <a:ext uri="{FF2B5EF4-FFF2-40B4-BE49-F238E27FC236}">
                <a16:creationId xmlns:a16="http://schemas.microsoft.com/office/drawing/2014/main" id="{AA370791-7742-7546-8675-3FB9AD6C9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7829" name="Slide Number Placeholder 5">
            <a:extLst>
              <a:ext uri="{FF2B5EF4-FFF2-40B4-BE49-F238E27FC236}">
                <a16:creationId xmlns:a16="http://schemas.microsoft.com/office/drawing/2014/main" id="{2ABD02A4-2771-AF47-A1F8-92D9391AE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42D7D56-8D06-204C-8DAD-104AB60FC45C}" type="slidenum">
              <a:rPr lang="en-US" altLang="en-US" sz="1400" u="none"/>
              <a:pPr/>
              <a:t>40</a:t>
            </a:fld>
            <a:endParaRPr lang="en-US" altLang="en-US" sz="1400" u="none"/>
          </a:p>
        </p:txBody>
      </p:sp>
      <p:pic>
        <p:nvPicPr>
          <p:cNvPr id="77830" name="Content Placeholder 10" descr="gmaps1a.gif">
            <a:extLst>
              <a:ext uri="{FF2B5EF4-FFF2-40B4-BE49-F238E27FC236}">
                <a16:creationId xmlns:a16="http://schemas.microsoft.com/office/drawing/2014/main" id="{225BF922-AADD-C945-8D20-D3A336E62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7831" name="Picture 11" descr="gmaps3a.gif">
            <a:extLst>
              <a:ext uri="{FF2B5EF4-FFF2-40B4-BE49-F238E27FC236}">
                <a16:creationId xmlns:a16="http://schemas.microsoft.com/office/drawing/2014/main" id="{F1982FC4-91D2-C746-87EA-2AE1C3C26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2" name="Rectangle 7">
            <a:extLst>
              <a:ext uri="{FF2B5EF4-FFF2-40B4-BE49-F238E27FC236}">
                <a16:creationId xmlns:a16="http://schemas.microsoft.com/office/drawing/2014/main" id="{AC16F1B9-35BF-6F40-A075-A9DE48489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657600"/>
            <a:ext cx="304800" cy="304800"/>
          </a:xfrm>
          <a:prstGeom prst="rect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7833" name="Straight Connector 8">
            <a:extLst>
              <a:ext uri="{FF2B5EF4-FFF2-40B4-BE49-F238E27FC236}">
                <a16:creationId xmlns:a16="http://schemas.microsoft.com/office/drawing/2014/main" id="{D72F107C-A50C-A74E-9F48-C734A74B980F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2133600" y="1981200"/>
            <a:ext cx="2743200" cy="1676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34" name="Straight Connector 9">
            <a:extLst>
              <a:ext uri="{FF2B5EF4-FFF2-40B4-BE49-F238E27FC236}">
                <a16:creationId xmlns:a16="http://schemas.microsoft.com/office/drawing/2014/main" id="{D920D316-663C-0645-AE1C-4A1D51E1860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133600" y="3962400"/>
            <a:ext cx="2743200" cy="1905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0099D26E-FFB9-8547-A697-536C7A5E4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8851" name="Date Placeholder 3">
            <a:extLst>
              <a:ext uri="{FF2B5EF4-FFF2-40B4-BE49-F238E27FC236}">
                <a16:creationId xmlns:a16="http://schemas.microsoft.com/office/drawing/2014/main" id="{B173825D-E916-C24C-B61D-D507D5D2633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78852" name="Footer Placeholder 4">
            <a:extLst>
              <a:ext uri="{FF2B5EF4-FFF2-40B4-BE49-F238E27FC236}">
                <a16:creationId xmlns:a16="http://schemas.microsoft.com/office/drawing/2014/main" id="{A9C2F43E-DB3C-3245-A973-C3F91A036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8853" name="Slide Number Placeholder 5">
            <a:extLst>
              <a:ext uri="{FF2B5EF4-FFF2-40B4-BE49-F238E27FC236}">
                <a16:creationId xmlns:a16="http://schemas.microsoft.com/office/drawing/2014/main" id="{0AE4415F-BD86-5A44-B23F-767F3B7F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40E1A48-FAFA-234F-85A9-F93DCD8D5315}" type="slidenum">
              <a:rPr lang="en-US" altLang="en-US" sz="1400" u="none"/>
              <a:pPr/>
              <a:t>41</a:t>
            </a:fld>
            <a:endParaRPr lang="en-US" altLang="en-US" sz="1400" u="none"/>
          </a:p>
        </p:txBody>
      </p:sp>
      <p:pic>
        <p:nvPicPr>
          <p:cNvPr id="78854" name="Content Placeholder 10" descr="gmaps1a.gif">
            <a:extLst>
              <a:ext uri="{FF2B5EF4-FFF2-40B4-BE49-F238E27FC236}">
                <a16:creationId xmlns:a16="http://schemas.microsoft.com/office/drawing/2014/main" id="{CE2BBE10-6528-B74A-95F8-9B4FA131D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8855" name="Picture 11" descr="gmaps3a.gif">
            <a:extLst>
              <a:ext uri="{FF2B5EF4-FFF2-40B4-BE49-F238E27FC236}">
                <a16:creationId xmlns:a16="http://schemas.microsoft.com/office/drawing/2014/main" id="{C1C7AB4C-A8D6-394D-9875-FA48C111B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6" name="Rectangle 7">
            <a:extLst>
              <a:ext uri="{FF2B5EF4-FFF2-40B4-BE49-F238E27FC236}">
                <a16:creationId xmlns:a16="http://schemas.microsoft.com/office/drawing/2014/main" id="{F5887127-1142-8942-9EA5-4ADFA8D54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962400"/>
            <a:ext cx="457200" cy="457200"/>
          </a:xfrm>
          <a:prstGeom prst="rect">
            <a:avLst/>
          </a:prstGeom>
          <a:noFill/>
          <a:ln w="50800">
            <a:solidFill>
              <a:srgbClr val="008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8857" name="Straight Connector 9">
            <a:extLst>
              <a:ext uri="{FF2B5EF4-FFF2-40B4-BE49-F238E27FC236}">
                <a16:creationId xmlns:a16="http://schemas.microsoft.com/office/drawing/2014/main" id="{E01AA15F-E99D-5F43-8412-491DD2734A8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4152900" y="2095500"/>
            <a:ext cx="1981200" cy="17526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8" name="Straight Connector 11">
            <a:extLst>
              <a:ext uri="{FF2B5EF4-FFF2-40B4-BE49-F238E27FC236}">
                <a16:creationId xmlns:a16="http://schemas.microsoft.com/office/drawing/2014/main" id="{8BF327CB-E6D3-B64D-8F29-BB3BC0275B0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267200" y="4419600"/>
            <a:ext cx="1752600" cy="14478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>
            <a:extLst>
              <a:ext uri="{FF2B5EF4-FFF2-40B4-BE49-F238E27FC236}">
                <a16:creationId xmlns:a16="http://schemas.microsoft.com/office/drawing/2014/main" id="{F2708751-1510-D543-80A6-F531F9D31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9875" name="Date Placeholder 3">
            <a:extLst>
              <a:ext uri="{FF2B5EF4-FFF2-40B4-BE49-F238E27FC236}">
                <a16:creationId xmlns:a16="http://schemas.microsoft.com/office/drawing/2014/main" id="{8D4DFF2A-2C15-F947-A7D8-58926599683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79876" name="Footer Placeholder 4">
            <a:extLst>
              <a:ext uri="{FF2B5EF4-FFF2-40B4-BE49-F238E27FC236}">
                <a16:creationId xmlns:a16="http://schemas.microsoft.com/office/drawing/2014/main" id="{59F4AA8C-1F5E-BC48-AE3F-F4F5662AD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9877" name="Slide Number Placeholder 5">
            <a:extLst>
              <a:ext uri="{FF2B5EF4-FFF2-40B4-BE49-F238E27FC236}">
                <a16:creationId xmlns:a16="http://schemas.microsoft.com/office/drawing/2014/main" id="{9F25DF16-48AA-404A-AA73-9400A788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AB4B6F4-3134-7D4D-ACA5-3428AD800800}" type="slidenum">
              <a:rPr lang="en-US" altLang="en-US" sz="1400" u="none"/>
              <a:pPr/>
              <a:t>42</a:t>
            </a:fld>
            <a:endParaRPr lang="en-US" altLang="en-US" sz="1400" u="none"/>
          </a:p>
        </p:txBody>
      </p:sp>
      <p:pic>
        <p:nvPicPr>
          <p:cNvPr id="79878" name="Content Placeholder 10" descr="gmaps1a.gif">
            <a:extLst>
              <a:ext uri="{FF2B5EF4-FFF2-40B4-BE49-F238E27FC236}">
                <a16:creationId xmlns:a16="http://schemas.microsoft.com/office/drawing/2014/main" id="{8B9B689F-58C0-974E-BBB2-B07996A2D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9879" name="Picture 11" descr="gmaps3a.gif">
            <a:extLst>
              <a:ext uri="{FF2B5EF4-FFF2-40B4-BE49-F238E27FC236}">
                <a16:creationId xmlns:a16="http://schemas.microsoft.com/office/drawing/2014/main" id="{F1F97F91-691A-6A4A-859F-DB9FAA89C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0" name="Rectangle 7">
            <a:extLst>
              <a:ext uri="{FF2B5EF4-FFF2-40B4-BE49-F238E27FC236}">
                <a16:creationId xmlns:a16="http://schemas.microsoft.com/office/drawing/2014/main" id="{7736438E-E0AA-4A43-A815-5CE107EAE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962400"/>
            <a:ext cx="457200" cy="457200"/>
          </a:xfrm>
          <a:prstGeom prst="rect">
            <a:avLst/>
          </a:prstGeom>
          <a:noFill/>
          <a:ln w="50800">
            <a:solidFill>
              <a:srgbClr val="008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9881" name="Straight Connector 9">
            <a:extLst>
              <a:ext uri="{FF2B5EF4-FFF2-40B4-BE49-F238E27FC236}">
                <a16:creationId xmlns:a16="http://schemas.microsoft.com/office/drawing/2014/main" id="{2D7470FA-659D-9044-87AD-36318EBF33D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4152900" y="2095500"/>
            <a:ext cx="1981200" cy="17526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2" name="Straight Connector 11">
            <a:extLst>
              <a:ext uri="{FF2B5EF4-FFF2-40B4-BE49-F238E27FC236}">
                <a16:creationId xmlns:a16="http://schemas.microsoft.com/office/drawing/2014/main" id="{0B31D3D8-D5A0-7248-A607-227033EC6EE8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267200" y="4419600"/>
            <a:ext cx="1752600" cy="14478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883" name="Rectangle 10">
            <a:extLst>
              <a:ext uri="{FF2B5EF4-FFF2-40B4-BE49-F238E27FC236}">
                <a16:creationId xmlns:a16="http://schemas.microsoft.com/office/drawing/2014/main" id="{35423957-71E2-6B41-AC29-5653516CD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657600"/>
            <a:ext cx="304800" cy="304800"/>
          </a:xfrm>
          <a:prstGeom prst="rect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9884" name="Straight Connector 12">
            <a:extLst>
              <a:ext uri="{FF2B5EF4-FFF2-40B4-BE49-F238E27FC236}">
                <a16:creationId xmlns:a16="http://schemas.microsoft.com/office/drawing/2014/main" id="{28961153-F3D3-2948-8109-A1B77312545A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2133600" y="1981200"/>
            <a:ext cx="2743200" cy="1676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5" name="Straight Connector 13">
            <a:extLst>
              <a:ext uri="{FF2B5EF4-FFF2-40B4-BE49-F238E27FC236}">
                <a16:creationId xmlns:a16="http://schemas.microsoft.com/office/drawing/2014/main" id="{4B372983-34B0-AF49-8958-88048B7D6CA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133600" y="3962400"/>
            <a:ext cx="2743200" cy="1905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Content Placeholder 10" descr="gmaps-norway.gif">
            <a:extLst>
              <a:ext uri="{FF2B5EF4-FFF2-40B4-BE49-F238E27FC236}">
                <a16:creationId xmlns:a16="http://schemas.microsoft.com/office/drawing/2014/main" id="{D852D5FB-16E3-CE4B-A755-9324EF36C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1676400"/>
            <a:ext cx="4114800" cy="4114800"/>
          </a:xfrm>
        </p:spPr>
      </p:pic>
      <p:sp>
        <p:nvSpPr>
          <p:cNvPr id="80899" name="Title 1">
            <a:extLst>
              <a:ext uri="{FF2B5EF4-FFF2-40B4-BE49-F238E27FC236}">
                <a16:creationId xmlns:a16="http://schemas.microsoft.com/office/drawing/2014/main" id="{D3F47D2A-2323-B140-83AE-D257D677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0900" name="Date Placeholder 3">
            <a:extLst>
              <a:ext uri="{FF2B5EF4-FFF2-40B4-BE49-F238E27FC236}">
                <a16:creationId xmlns:a16="http://schemas.microsoft.com/office/drawing/2014/main" id="{DABE3B6F-9301-4C41-997C-91AE9AF9196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80901" name="Footer Placeholder 4">
            <a:extLst>
              <a:ext uri="{FF2B5EF4-FFF2-40B4-BE49-F238E27FC236}">
                <a16:creationId xmlns:a16="http://schemas.microsoft.com/office/drawing/2014/main" id="{E433B448-24B7-1B40-9985-4F14543D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80902" name="Slide Number Placeholder 5">
            <a:extLst>
              <a:ext uri="{FF2B5EF4-FFF2-40B4-BE49-F238E27FC236}">
                <a16:creationId xmlns:a16="http://schemas.microsoft.com/office/drawing/2014/main" id="{64044177-F417-174C-B468-5154439C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71487CD-2DEE-5B45-8AC0-1283CAD49386}" type="slidenum">
              <a:rPr lang="en-US" altLang="en-US" sz="1400" u="none"/>
              <a:pPr/>
              <a:t>43</a:t>
            </a:fld>
            <a:endParaRPr lang="en-US" altLang="en-US" sz="1400" u="none"/>
          </a:p>
        </p:txBody>
      </p:sp>
      <p:sp>
        <p:nvSpPr>
          <p:cNvPr id="80903" name="Rectangle 7">
            <a:extLst>
              <a:ext uri="{FF2B5EF4-FFF2-40B4-BE49-F238E27FC236}">
                <a16:creationId xmlns:a16="http://schemas.microsoft.com/office/drawing/2014/main" id="{672E00DC-33C4-2043-8CBC-F820BAD50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152400" cy="152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0904" name="TextBox 8">
            <a:extLst>
              <a:ext uri="{FF2B5EF4-FFF2-40B4-BE49-F238E27FC236}">
                <a16:creationId xmlns:a16="http://schemas.microsoft.com/office/drawing/2014/main" id="{3FC50A08-00B8-1245-B37D-251E593A4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057400"/>
            <a:ext cx="38862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 the </a:t>
            </a:r>
            <a:r>
              <a:rPr lang="en-US" altLang="en-US" u="none">
                <a:solidFill>
                  <a:schemeClr val="tx2"/>
                </a:solidFill>
              </a:rPr>
              <a:t>red </a:t>
            </a:r>
            <a:r>
              <a:rPr lang="en-US" altLang="en-US" u="none"/>
              <a:t>is true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 origin: Norway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but most other coastlines are ‘self-similar’, too!</a:t>
            </a:r>
          </a:p>
        </p:txBody>
      </p:sp>
      <p:sp>
        <p:nvSpPr>
          <p:cNvPr id="80905" name="Rectangle 9">
            <a:extLst>
              <a:ext uri="{FF2B5EF4-FFF2-40B4-BE49-F238E27FC236}">
                <a16:creationId xmlns:a16="http://schemas.microsoft.com/office/drawing/2014/main" id="{983D9220-D110-E247-A6B3-279CC2A63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57200"/>
            <a:ext cx="19812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10" name="Content Placeholder 7" descr="sierpinski.eps">
            <a:extLst>
              <a:ext uri="{FF2B5EF4-FFF2-40B4-BE49-F238E27FC236}">
                <a16:creationId xmlns:a16="http://schemas.microsoft.com/office/drawing/2014/main" id="{339A04FF-DE23-4E4B-ABB8-EAD97C4D1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12" r="-16112"/>
          <a:stretch>
            <a:fillRect/>
          </a:stretch>
        </p:blipFill>
        <p:spPr bwMode="auto">
          <a:xfrm>
            <a:off x="457200" y="4260850"/>
            <a:ext cx="3022641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836145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Content Placeholder 10" descr="gmaps-norway.gif">
            <a:extLst>
              <a:ext uri="{FF2B5EF4-FFF2-40B4-BE49-F238E27FC236}">
                <a16:creationId xmlns:a16="http://schemas.microsoft.com/office/drawing/2014/main" id="{D852D5FB-16E3-CE4B-A755-9324EF36C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1676400"/>
            <a:ext cx="4114800" cy="4114800"/>
          </a:xfrm>
        </p:spPr>
      </p:pic>
      <p:sp>
        <p:nvSpPr>
          <p:cNvPr id="80899" name="Title 1">
            <a:extLst>
              <a:ext uri="{FF2B5EF4-FFF2-40B4-BE49-F238E27FC236}">
                <a16:creationId xmlns:a16="http://schemas.microsoft.com/office/drawing/2014/main" id="{D3F47D2A-2323-B140-83AE-D257D677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0900" name="Date Placeholder 3">
            <a:extLst>
              <a:ext uri="{FF2B5EF4-FFF2-40B4-BE49-F238E27FC236}">
                <a16:creationId xmlns:a16="http://schemas.microsoft.com/office/drawing/2014/main" id="{DABE3B6F-9301-4C41-997C-91AE9AF9196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80901" name="Footer Placeholder 4">
            <a:extLst>
              <a:ext uri="{FF2B5EF4-FFF2-40B4-BE49-F238E27FC236}">
                <a16:creationId xmlns:a16="http://schemas.microsoft.com/office/drawing/2014/main" id="{E433B448-24B7-1B40-9985-4F14543D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80902" name="Slide Number Placeholder 5">
            <a:extLst>
              <a:ext uri="{FF2B5EF4-FFF2-40B4-BE49-F238E27FC236}">
                <a16:creationId xmlns:a16="http://schemas.microsoft.com/office/drawing/2014/main" id="{64044177-F417-174C-B468-5154439C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71487CD-2DEE-5B45-8AC0-1283CAD49386}" type="slidenum">
              <a:rPr lang="en-US" altLang="en-US" sz="1400" u="none"/>
              <a:pPr/>
              <a:t>44</a:t>
            </a:fld>
            <a:endParaRPr lang="en-US" altLang="en-US" sz="1400" u="none"/>
          </a:p>
        </p:txBody>
      </p:sp>
      <p:sp>
        <p:nvSpPr>
          <p:cNvPr id="80903" name="Rectangle 7">
            <a:extLst>
              <a:ext uri="{FF2B5EF4-FFF2-40B4-BE49-F238E27FC236}">
                <a16:creationId xmlns:a16="http://schemas.microsoft.com/office/drawing/2014/main" id="{672E00DC-33C4-2043-8CBC-F820BAD50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152400" cy="152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0904" name="TextBox 8">
            <a:extLst>
              <a:ext uri="{FF2B5EF4-FFF2-40B4-BE49-F238E27FC236}">
                <a16:creationId xmlns:a16="http://schemas.microsoft.com/office/drawing/2014/main" id="{3FC50A08-00B8-1245-B37D-251E593A4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057400"/>
            <a:ext cx="38862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 the </a:t>
            </a:r>
            <a:r>
              <a:rPr lang="en-US" altLang="en-US" u="none">
                <a:solidFill>
                  <a:schemeClr val="tx2"/>
                </a:solidFill>
              </a:rPr>
              <a:t>red </a:t>
            </a:r>
            <a:r>
              <a:rPr lang="en-US" altLang="en-US" u="none"/>
              <a:t>is true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 origin: Norway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but most other coastlines are ‘self-similar’, too!</a:t>
            </a:r>
          </a:p>
        </p:txBody>
      </p:sp>
      <p:sp>
        <p:nvSpPr>
          <p:cNvPr id="80905" name="Rectangle 9">
            <a:extLst>
              <a:ext uri="{FF2B5EF4-FFF2-40B4-BE49-F238E27FC236}">
                <a16:creationId xmlns:a16="http://schemas.microsoft.com/office/drawing/2014/main" id="{983D9220-D110-E247-A6B3-279CC2A63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57200"/>
            <a:ext cx="19812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ADAAE2-7921-E344-9544-6DA07DE3D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735"/>
          <a:stretch/>
        </p:blipFill>
        <p:spPr>
          <a:xfrm>
            <a:off x="613713" y="4023273"/>
            <a:ext cx="1475138" cy="14583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EC9858-BFF8-A143-B0B6-03A7E3743C81}"/>
              </a:ext>
            </a:extLst>
          </p:cNvPr>
          <p:cNvSpPr txBox="1"/>
          <p:nvPr/>
        </p:nvSpPr>
        <p:spPr>
          <a:xfrm>
            <a:off x="511950" y="5481583"/>
            <a:ext cx="16786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B. Mandelbrot</a:t>
            </a:r>
          </a:p>
          <a:p>
            <a:r>
              <a:rPr lang="en-US" sz="2000" dirty="0" err="1">
                <a:latin typeface="+mn-lt"/>
              </a:rPr>
              <a:t>math.yale.edu</a:t>
            </a:r>
            <a:endParaRPr lang="en-US" sz="2000" dirty="0">
              <a:latin typeface="+mn-lt"/>
            </a:endParaRPr>
          </a:p>
          <a:p>
            <a:endParaRPr lang="en-US" dirty="0"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25E4-289E-5248-A073-890327B2A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Fractals in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860CF-E7F1-3340-83D6-39C80234B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Kronecker / </a:t>
            </a:r>
            <a:r>
              <a:rPr lang="en-US" dirty="0" err="1"/>
              <a:t>Rmat</a:t>
            </a:r>
            <a:r>
              <a:rPr lang="en-US" dirty="0"/>
              <a:t> generators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4F4E3-0116-9D45-AE2A-332C7F38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4C7E1-9998-584A-916E-3084BDD0A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3922F-708A-B046-B1F4-4C230600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03904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E43C-F6C6-1B4D-9558-AD0FB0D0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FD09B-8DD5-5B4B-95ED-E36940DE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Fractals / self-similarity (Norway)</a:t>
            </a:r>
          </a:p>
          <a:p>
            <a:r>
              <a:rPr lang="en-US" dirty="0"/>
              <a:t>Logistic parabola (flies; covid)</a:t>
            </a:r>
          </a:p>
          <a:p>
            <a:r>
              <a:rPr lang="en-US" dirty="0" err="1"/>
              <a:t>Lotka</a:t>
            </a:r>
            <a:r>
              <a:rPr lang="en-US" dirty="0"/>
              <a:t>-Volterra</a:t>
            </a:r>
          </a:p>
          <a:p>
            <a:r>
              <a:rPr lang="en-US" dirty="0"/>
              <a:t>Lorenz attractor (laser / synthetic )</a:t>
            </a:r>
          </a:p>
          <a:p>
            <a:r>
              <a:rPr lang="en-US" dirty="0"/>
              <a:t>Van der Pol / </a:t>
            </a:r>
            <a:r>
              <a:rPr lang="en-US" dirty="0" err="1"/>
              <a:t>FitzHugh</a:t>
            </a:r>
            <a:r>
              <a:rPr lang="en-US" dirty="0"/>
              <a:t>-Nagumo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C1E-0BF0-C642-BCBD-EFC883CD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6249B-43CE-FD4A-9032-FBEB8C04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DD527-1BCF-3747-81F3-8EE0D9AA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7DA3B3-BD9C-0A40-9180-9F77597BC97B}"/>
              </a:ext>
            </a:extLst>
          </p:cNvPr>
          <p:cNvSpPr/>
          <p:nvPr/>
        </p:nvSpPr>
        <p:spPr bwMode="auto">
          <a:xfrm>
            <a:off x="210207" y="3226676"/>
            <a:ext cx="8618483" cy="1713186"/>
          </a:xfrm>
          <a:prstGeom prst="roundRect">
            <a:avLst/>
          </a:prstGeom>
          <a:solidFill>
            <a:schemeClr val="bg1">
              <a:alpha val="74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2CDC9-8A70-FF42-A565-2E2955703819}"/>
              </a:ext>
            </a:extLst>
          </p:cNvPr>
          <p:cNvSpPr txBox="1"/>
          <p:nvPr/>
        </p:nvSpPr>
        <p:spPr>
          <a:xfrm>
            <a:off x="193356" y="1447800"/>
            <a:ext cx="492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8F00"/>
                </a:solidFill>
              </a:rPr>
              <a:t>✓</a:t>
            </a:r>
            <a:endParaRPr lang="en-US" b="1" dirty="0">
              <a:solidFill>
                <a:srgbClr val="008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024321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Date Placeholder 2">
            <a:extLst>
              <a:ext uri="{FF2B5EF4-FFF2-40B4-BE49-F238E27FC236}">
                <a16:creationId xmlns:a16="http://schemas.microsoft.com/office/drawing/2014/main" id="{EC30ABB6-7C63-2346-AD35-6C9D23B10B8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239618" name="Footer Placeholder 3">
            <a:extLst>
              <a:ext uri="{FF2B5EF4-FFF2-40B4-BE49-F238E27FC236}">
                <a16:creationId xmlns:a16="http://schemas.microsoft.com/office/drawing/2014/main" id="{535775B9-893A-9744-AC6C-110259A1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i-FI" altLang="en-US" sz="1400"/>
              <a:t>L. Akoglu, M. McGlohon, C. Faloutsos</a:t>
            </a:r>
            <a:endParaRPr lang="en-US" altLang="en-US" sz="1400"/>
          </a:p>
        </p:txBody>
      </p:sp>
      <p:sp>
        <p:nvSpPr>
          <p:cNvPr id="239619" name="Slide Number Placeholder 4">
            <a:extLst>
              <a:ext uri="{FF2B5EF4-FFF2-40B4-BE49-F238E27FC236}">
                <a16:creationId xmlns:a16="http://schemas.microsoft.com/office/drawing/2014/main" id="{8DF4E087-E5D2-0242-981E-A69D35DB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3BE2EEE-0B6D-BB4A-9422-59A84DC6D68D}" type="slidenum">
              <a:rPr lang="en-US" altLang="en-US" sz="1400"/>
              <a:pPr/>
              <a:t>47</a:t>
            </a:fld>
            <a:endParaRPr lang="en-US" altLang="en-US" sz="1400"/>
          </a:p>
        </p:txBody>
      </p:sp>
      <p:sp>
        <p:nvSpPr>
          <p:cNvPr id="239620" name="Rectangle 2">
            <a:extLst>
              <a:ext uri="{FF2B5EF4-FFF2-40B4-BE49-F238E27FC236}">
                <a16:creationId xmlns:a16="http://schemas.microsoft.com/office/drawing/2014/main" id="{340614AC-7F11-F341-873F-A4BC4FA1A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144588"/>
            <a:ext cx="7772400" cy="60801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Q3.1) models?</a:t>
            </a:r>
          </a:p>
        </p:txBody>
      </p:sp>
      <p:pic>
        <p:nvPicPr>
          <p:cNvPr id="239622" name="Picture 4" descr="linear">
            <a:extLst>
              <a:ext uri="{FF2B5EF4-FFF2-40B4-BE49-F238E27FC236}">
                <a16:creationId xmlns:a16="http://schemas.microsoft.com/office/drawing/2014/main" id="{AF3CCA41-EB33-D740-BE6E-2DB2466C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1828800"/>
            <a:ext cx="6477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23" name="Text Box 5">
            <a:extLst>
              <a:ext uri="{FF2B5EF4-FFF2-40B4-BE49-F238E27FC236}">
                <a16:creationId xmlns:a16="http://schemas.microsoft.com/office/drawing/2014/main" id="{DA219E36-1C93-7C4F-90DE-E151B52C1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4953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/>
              <a:t>Time</a:t>
            </a:r>
          </a:p>
        </p:txBody>
      </p:sp>
      <p:sp>
        <p:nvSpPr>
          <p:cNvPr id="239624" name="Text Box 6">
            <a:extLst>
              <a:ext uri="{FF2B5EF4-FFF2-40B4-BE49-F238E27FC236}">
                <a16:creationId xmlns:a16="http://schemas.microsoft.com/office/drawing/2014/main" id="{1F069560-2FAF-154D-865B-C102322DF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0574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82427494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800" y="467100"/>
            <a:ext cx="7662553" cy="756062"/>
          </a:xfrm>
        </p:spPr>
        <p:txBody>
          <a:bodyPr/>
          <a:lstStyle/>
          <a:p>
            <a:r>
              <a:rPr kumimoji="1" lang="en-US" altLang="ja-JP" dirty="0"/>
              <a:t>A3.1) Logistic parabola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34994"/>
            <a:ext cx="8229601" cy="5121356"/>
          </a:xfrm>
        </p:spPr>
        <p:txBody>
          <a:bodyPr/>
          <a:lstStyle/>
          <a:p>
            <a:pPr marL="914400" lvl="2" indent="0">
              <a:buNone/>
            </a:pPr>
            <a:r>
              <a:rPr lang="en-US" altLang="ja-JP" sz="3200" dirty="0"/>
              <a:t>Models population of flies [R. May/1976]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PAKDD 2021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L. Akoglu, M. McGlohon, C. Faloutsos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4E4E-B10B-0A48-9F32-A055BF8ED0E9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7" name="Picture 4" descr="linea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800" y="4078276"/>
            <a:ext cx="4345202" cy="186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テキスト ボックス 13"/>
          <p:cNvSpPr txBox="1"/>
          <p:nvPr/>
        </p:nvSpPr>
        <p:spPr>
          <a:xfrm>
            <a:off x="2467642" y="5818912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Time t</a:t>
            </a:r>
            <a:endParaRPr kumimoji="1" lang="ja-JP" altLang="en-US" sz="2400" dirty="0"/>
          </a:p>
        </p:txBody>
      </p:sp>
      <p:sp>
        <p:nvSpPr>
          <p:cNvPr id="13" name="正方形/長方形 12"/>
          <p:cNvSpPr/>
          <p:nvPr/>
        </p:nvSpPr>
        <p:spPr>
          <a:xfrm>
            <a:off x="1518311" y="2008778"/>
            <a:ext cx="6056567" cy="655911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Picture 12" descr="parabola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4208" y="3537415"/>
            <a:ext cx="2479675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 descr="CodeCogsEqn (4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7401" y="2008777"/>
            <a:ext cx="4778780" cy="655911"/>
          </a:xfrm>
          <a:prstGeom prst="rect">
            <a:avLst/>
          </a:prstGeom>
        </p:spPr>
      </p:pic>
      <p:pic>
        <p:nvPicPr>
          <p:cNvPr id="21" name="図 20" descr="CodeCogsEqn (4).pd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669"/>
          <a:stretch/>
        </p:blipFill>
        <p:spPr>
          <a:xfrm>
            <a:off x="5092791" y="3694772"/>
            <a:ext cx="1067126" cy="655911"/>
          </a:xfrm>
          <a:prstGeom prst="rect">
            <a:avLst/>
          </a:prstGeom>
        </p:spPr>
      </p:pic>
      <p:pic>
        <p:nvPicPr>
          <p:cNvPr id="22" name="図 21" descr="CodeCogsEqn (4).pd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158" r="4075"/>
          <a:stretch/>
        </p:blipFill>
        <p:spPr>
          <a:xfrm>
            <a:off x="89019" y="4216002"/>
            <a:ext cx="562299" cy="655911"/>
          </a:xfrm>
          <a:prstGeom prst="rect">
            <a:avLst/>
          </a:prstGeom>
        </p:spPr>
      </p:pic>
      <p:pic>
        <p:nvPicPr>
          <p:cNvPr id="23" name="図 22" descr="CodeCogsEqn (4).pd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158" r="4075"/>
          <a:stretch/>
        </p:blipFill>
        <p:spPr>
          <a:xfrm>
            <a:off x="7260939" y="5955655"/>
            <a:ext cx="562299" cy="65591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135344" y="2985480"/>
            <a:ext cx="1720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/>
              <a:t>Logistic map</a:t>
            </a:r>
            <a:endParaRPr kumimoji="1" lang="ja-JP" altLang="en-US" sz="2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99045" y="3523380"/>
            <a:ext cx="2685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Time-series plot</a:t>
            </a:r>
            <a:endParaRPr kumimoji="1" lang="ja-JP" altLang="en-US" sz="2800" dirty="0"/>
          </a:p>
        </p:txBody>
      </p:sp>
      <p:pic>
        <p:nvPicPr>
          <p:cNvPr id="432130" name="Picture 2">
            <a:extLst>
              <a:ext uri="{FF2B5EF4-FFF2-40B4-BE49-F238E27FC236}">
                <a16:creationId xmlns:a16="http://schemas.microsoft.com/office/drawing/2014/main" id="{EECDB84D-2CCD-FD4E-B27A-7DEA73605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9372" y="1921236"/>
            <a:ext cx="777428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932744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800" y="467100"/>
            <a:ext cx="7662553" cy="756062"/>
          </a:xfrm>
        </p:spPr>
        <p:txBody>
          <a:bodyPr/>
          <a:lstStyle/>
          <a:p>
            <a:r>
              <a:rPr kumimoji="1" lang="en-US" altLang="ja-JP" dirty="0"/>
              <a:t>A3.1) Logistic parabola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34994"/>
            <a:ext cx="8229601" cy="5121356"/>
          </a:xfrm>
        </p:spPr>
        <p:txBody>
          <a:bodyPr/>
          <a:lstStyle/>
          <a:p>
            <a:pPr marL="914400" lvl="2" indent="0">
              <a:buNone/>
            </a:pPr>
            <a:r>
              <a:rPr lang="en-US" altLang="ja-JP" sz="3200" dirty="0"/>
              <a:t>Models population of flies [R. May/1976]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PAKDD 2021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L. Akoglu, M. McGlohon, C. Faloutsos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4E4E-B10B-0A48-9F32-A055BF8ED0E9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518311" y="2008778"/>
            <a:ext cx="6056567" cy="655911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Picture 12" descr="parabola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4208" y="3537415"/>
            <a:ext cx="2479675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 descr="CodeCogsEqn (4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7401" y="2008777"/>
            <a:ext cx="4778780" cy="655911"/>
          </a:xfrm>
          <a:prstGeom prst="rect">
            <a:avLst/>
          </a:prstGeom>
        </p:spPr>
      </p:pic>
      <p:pic>
        <p:nvPicPr>
          <p:cNvPr id="21" name="図 20" descr="CodeCogsEqn (4).pdf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669"/>
          <a:stretch/>
        </p:blipFill>
        <p:spPr>
          <a:xfrm>
            <a:off x="5092791" y="3694772"/>
            <a:ext cx="1067126" cy="655911"/>
          </a:xfrm>
          <a:prstGeom prst="rect">
            <a:avLst/>
          </a:prstGeom>
        </p:spPr>
      </p:pic>
      <p:pic>
        <p:nvPicPr>
          <p:cNvPr id="23" name="図 22" descr="CodeCogsEqn (4).pdf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158" r="4075"/>
          <a:stretch/>
        </p:blipFill>
        <p:spPr>
          <a:xfrm>
            <a:off x="7260939" y="5955655"/>
            <a:ext cx="562299" cy="65591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135344" y="2985480"/>
            <a:ext cx="1720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/>
              <a:t>Logistic map</a:t>
            </a:r>
            <a:endParaRPr kumimoji="1" lang="ja-JP" altLang="en-US" sz="2800" dirty="0"/>
          </a:p>
        </p:txBody>
      </p:sp>
      <p:pic>
        <p:nvPicPr>
          <p:cNvPr id="432130" name="Picture 2">
            <a:extLst>
              <a:ext uri="{FF2B5EF4-FFF2-40B4-BE49-F238E27FC236}">
                <a16:creationId xmlns:a16="http://schemas.microsoft.com/office/drawing/2014/main" id="{EECDB84D-2CCD-FD4E-B27A-7DEA73605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960" y="2008777"/>
            <a:ext cx="777428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1C24EA-9437-2D40-96B6-902E82EEEDA3}"/>
              </a:ext>
            </a:extLst>
          </p:cNvPr>
          <p:cNvSpPr txBox="1"/>
          <p:nvPr/>
        </p:nvSpPr>
        <p:spPr>
          <a:xfrm>
            <a:off x="25073" y="3770594"/>
            <a:ext cx="5958682" cy="18158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= SI virus prop. model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~ Bass equation (market penetration)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Special case of </a:t>
            </a:r>
            <a:r>
              <a:rPr lang="en-US" sz="2800" dirty="0" err="1">
                <a:solidFill>
                  <a:srgbClr val="00B050"/>
                </a:solidFill>
                <a:latin typeface="+mn-lt"/>
              </a:rPr>
              <a:t>Lotka</a:t>
            </a:r>
            <a:r>
              <a:rPr lang="en-US" sz="2800" dirty="0">
                <a:solidFill>
                  <a:srgbClr val="00B050"/>
                </a:solidFill>
                <a:latin typeface="+mn-lt"/>
              </a:rPr>
              <a:t>-Volterra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[COVID-19: SIR]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D1B856-6BFB-DE44-9712-81B669E4B8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78" t="788" r="24425" b="38484"/>
          <a:stretch/>
        </p:blipFill>
        <p:spPr>
          <a:xfrm>
            <a:off x="7927884" y="75324"/>
            <a:ext cx="1060632" cy="11930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4C12C-B499-4C4A-8BE2-A08521D24B30}"/>
              </a:ext>
            </a:extLst>
          </p:cNvPr>
          <p:cNvSpPr txBox="1"/>
          <p:nvPr/>
        </p:nvSpPr>
        <p:spPr>
          <a:xfrm>
            <a:off x="5983755" y="-11688"/>
            <a:ext cx="1819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+mn-lt"/>
              </a:rPr>
              <a:t>royalsociety.org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95318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02978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>
            <a:extLst>
              <a:ext uri="{FF2B5EF4-FFF2-40B4-BE49-F238E27FC236}">
                <a16:creationId xmlns:a16="http://schemas.microsoft.com/office/drawing/2014/main" id="{1BE0BAB2-3063-2749-B74D-240C4999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Q3) How can we find better models?</a:t>
            </a:r>
          </a:p>
        </p:txBody>
      </p:sp>
      <p:sp>
        <p:nvSpPr>
          <p:cNvPr id="81923" name="Content Placeholder 2">
            <a:extLst>
              <a:ext uri="{FF2B5EF4-FFF2-40B4-BE49-F238E27FC236}">
                <a16:creationId xmlns:a16="http://schemas.microsoft.com/office/drawing/2014/main" id="{26B63CB6-7ACE-314D-8F3F-E273F467C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marL="57150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A3) Domain experts / cross-disciplinarity</a:t>
            </a:r>
          </a:p>
        </p:txBody>
      </p:sp>
      <p:sp>
        <p:nvSpPr>
          <p:cNvPr id="81924" name="Date Placeholder 3">
            <a:extLst>
              <a:ext uri="{FF2B5EF4-FFF2-40B4-BE49-F238E27FC236}">
                <a16:creationId xmlns:a16="http://schemas.microsoft.com/office/drawing/2014/main" id="{7A53E914-0B76-3A4F-A07E-75477A5E08A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81925" name="Footer Placeholder 4">
            <a:extLst>
              <a:ext uri="{FF2B5EF4-FFF2-40B4-BE49-F238E27FC236}">
                <a16:creationId xmlns:a16="http://schemas.microsoft.com/office/drawing/2014/main" id="{00EF186C-3DFC-A04B-BDD5-116765506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81926" name="Slide Number Placeholder 5">
            <a:extLst>
              <a:ext uri="{FF2B5EF4-FFF2-40B4-BE49-F238E27FC236}">
                <a16:creationId xmlns:a16="http://schemas.microsoft.com/office/drawing/2014/main" id="{B86CE34E-1E6B-0941-A62D-C616A794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880FAFF-C85A-224E-866A-0FC20893F9CC}" type="slidenum">
              <a:rPr lang="en-US" altLang="en-US" sz="1400" u="none"/>
              <a:pPr/>
              <a:t>50</a:t>
            </a:fld>
            <a:endParaRPr lang="en-US" altLang="en-US" sz="1400" u="none"/>
          </a:p>
        </p:txBody>
      </p:sp>
      <p:pic>
        <p:nvPicPr>
          <p:cNvPr id="7" name="Content Placeholder 7" descr="sierpinski.eps">
            <a:extLst>
              <a:ext uri="{FF2B5EF4-FFF2-40B4-BE49-F238E27FC236}">
                <a16:creationId xmlns:a16="http://schemas.microsoft.com/office/drawing/2014/main" id="{D20C56BD-D569-544C-92CC-5174B99C5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12" r="-16112"/>
          <a:stretch>
            <a:fillRect/>
          </a:stretch>
        </p:blipFill>
        <p:spPr bwMode="auto">
          <a:xfrm>
            <a:off x="570186" y="4301355"/>
            <a:ext cx="3022641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linear">
            <a:extLst>
              <a:ext uri="{FF2B5EF4-FFF2-40B4-BE49-F238E27FC236}">
                <a16:creationId xmlns:a16="http://schemas.microsoft.com/office/drawing/2014/main" id="{3D01A01B-FB19-1D4C-B7B7-54408164C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9453" y="4435038"/>
            <a:ext cx="373826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 descr="CodeCogsEqn (4).pdf">
            <a:extLst>
              <a:ext uri="{FF2B5EF4-FFF2-40B4-BE49-F238E27FC236}">
                <a16:creationId xmlns:a16="http://schemas.microsoft.com/office/drawing/2014/main" id="{236920CE-1647-B544-A834-F4BFB9FCA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397" y="3884653"/>
            <a:ext cx="2899605" cy="397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4AC49-B239-FD46-BA94-753212073A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735"/>
          <a:stretch/>
        </p:blipFill>
        <p:spPr>
          <a:xfrm>
            <a:off x="1787669" y="2741435"/>
            <a:ext cx="803131" cy="7939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1E2309-51DF-CC45-955A-7AB25DDDF3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78" t="788" r="24425" b="38484"/>
          <a:stretch/>
        </p:blipFill>
        <p:spPr>
          <a:xfrm>
            <a:off x="5951481" y="2735994"/>
            <a:ext cx="710703" cy="799410"/>
          </a:xfrm>
          <a:prstGeom prst="rect">
            <a:avLst/>
          </a:prstGeom>
        </p:spPr>
      </p:pic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DF9E7DCA-9D91-3541-B34F-58A9481FAC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261396" y="1092229"/>
            <a:ext cx="1483212" cy="148321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Thank you!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01613" y="16414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7E7B015-51EC-414E-942F-728F5B27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314" y="4253835"/>
            <a:ext cx="1259504" cy="15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82A96B-DF2A-4840-8C7F-061D35F0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85" y="4253835"/>
            <a:ext cx="1524000" cy="1524000"/>
          </a:xfrm>
          <a:prstGeom prst="rect">
            <a:avLst/>
          </a:prstGeom>
        </p:spPr>
      </p:pic>
      <p:pic>
        <p:nvPicPr>
          <p:cNvPr id="11" name="Picture 10" descr="obs12.png">
            <a:extLst>
              <a:ext uri="{FF2B5EF4-FFF2-40B4-BE49-F238E27FC236}">
                <a16:creationId xmlns:a16="http://schemas.microsoft.com/office/drawing/2014/main" id="{E4958F71-FD54-6142-BC26-4CE036E56F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438" y="1447800"/>
            <a:ext cx="2884159" cy="2208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cture containing person, wall, indoor, clothing&#10;&#10;Description automatically generated">
            <a:extLst>
              <a:ext uri="{FF2B5EF4-FFF2-40B4-BE49-F238E27FC236}">
                <a16:creationId xmlns:a16="http://schemas.microsoft.com/office/drawing/2014/main" id="{65E6C975-52FF-A146-ABA9-605CC2C42D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7973"/>
          <a:stretch/>
        </p:blipFill>
        <p:spPr>
          <a:xfrm>
            <a:off x="3752220" y="4253835"/>
            <a:ext cx="1639559" cy="1525462"/>
          </a:xfrm>
          <a:prstGeom prst="rect">
            <a:avLst/>
          </a:prstGeom>
        </p:spPr>
      </p:pic>
      <p:pic>
        <p:nvPicPr>
          <p:cNvPr id="13" name="Content Placeholder 7" descr="sierpinski.eps">
            <a:extLst>
              <a:ext uri="{FF2B5EF4-FFF2-40B4-BE49-F238E27FC236}">
                <a16:creationId xmlns:a16="http://schemas.microsoft.com/office/drawing/2014/main" id="{E38CE6D8-A5FC-B141-9D41-3E1D36BBD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12" r="-16112"/>
          <a:stretch>
            <a:fillRect/>
          </a:stretch>
        </p:blipFill>
        <p:spPr bwMode="auto">
          <a:xfrm>
            <a:off x="5854982" y="2760692"/>
            <a:ext cx="1784323" cy="944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linear">
            <a:extLst>
              <a:ext uri="{FF2B5EF4-FFF2-40B4-BE49-F238E27FC236}">
                <a16:creationId xmlns:a16="http://schemas.microsoft.com/office/drawing/2014/main" id="{87CAC6E7-6A13-E648-9F24-2362A6319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8066" y="2909258"/>
            <a:ext cx="1512629" cy="647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shutterstock_104520869.jpg">
            <a:extLst>
              <a:ext uri="{FF2B5EF4-FFF2-40B4-BE49-F238E27FC236}">
                <a16:creationId xmlns:a16="http://schemas.microsoft.com/office/drawing/2014/main" id="{D93494B8-614B-6447-87CD-78DF138B34A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1693" y="1819726"/>
            <a:ext cx="850900" cy="56904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027D4675-3C52-2445-888D-A58E2B640C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523623" y="1349846"/>
            <a:ext cx="1483212" cy="148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0996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“an observation which deviates so much from the other observations as to arouse suspicions that it was generated by a different mechanism”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600" i="1" dirty="0"/>
              <a:t>D. M. Hawkins. Identification of outliers, volume 11. Springer, 1980.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4D41E1-9F57-0E4C-BCB2-AAC6DEB05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0" y="1447800"/>
            <a:ext cx="2997200" cy="2247900"/>
          </a:xfrm>
          <a:prstGeom prst="rect">
            <a:avLst/>
          </a:prstGeom>
          <a:noFill/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4957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dirty="0"/>
              <a:t>‘deviation from the common rule’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4D41E1-9F57-0E4C-BCB2-AAC6DEB05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1447800"/>
            <a:ext cx="2997200" cy="2247900"/>
          </a:xfrm>
          <a:prstGeom prst="rect">
            <a:avLst/>
          </a:prstGeom>
          <a:noFill/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4670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dirty="0"/>
              <a:t>‘deviation from the common rule’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4D41E1-9F57-0E4C-BCB2-AAC6DEB05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1447800"/>
            <a:ext cx="2997200" cy="2247900"/>
          </a:xfrm>
          <a:prstGeom prst="rect">
            <a:avLst/>
          </a:prstGeom>
          <a:noFill/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r>
              <a:rPr lang="en-US" dirty="0"/>
              <a:t>But: </a:t>
            </a:r>
            <a:r>
              <a:rPr lang="en-US" u="sng" dirty="0"/>
              <a:t>Who</a:t>
            </a:r>
            <a:r>
              <a:rPr lang="en-US" dirty="0"/>
              <a:t> spots the rules?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8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0108D5-A23E-1E46-9DDE-F6ADFE319822}"/>
              </a:ext>
            </a:extLst>
          </p:cNvPr>
          <p:cNvSpPr/>
          <p:nvPr/>
        </p:nvSpPr>
        <p:spPr bwMode="auto">
          <a:xfrm>
            <a:off x="7039303" y="3134711"/>
            <a:ext cx="296917" cy="283779"/>
          </a:xfrm>
          <a:prstGeom prst="ellipse">
            <a:avLst/>
          </a:prstGeom>
          <a:noFill/>
          <a:ln w="19050" cap="flat" cmpd="sng" algn="ctr">
            <a:solidFill>
              <a:srgbClr val="9411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2934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3">
            <a:extLst>
              <a:ext uri="{FF2B5EF4-FFF2-40B4-BE49-F238E27FC236}">
                <a16:creationId xmlns:a16="http://schemas.microsoft.com/office/drawing/2014/main" id="{E71B2001-A9D4-0540-82BD-0AA095E9782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1746" name="Footer Placeholder 4">
            <a:extLst>
              <a:ext uri="{FF2B5EF4-FFF2-40B4-BE49-F238E27FC236}">
                <a16:creationId xmlns:a16="http://schemas.microsoft.com/office/drawing/2014/main" id="{51D7E211-1341-0F4E-ABD0-A04E4D00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1747" name="Slide Number Placeholder 5">
            <a:extLst>
              <a:ext uri="{FF2B5EF4-FFF2-40B4-BE49-F238E27FC236}">
                <a16:creationId xmlns:a16="http://schemas.microsoft.com/office/drawing/2014/main" id="{280C6DD6-7403-3642-82E2-45EEBF3F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58EA25B-C6F5-D74C-A6DA-AA580CC5C131}" type="slidenum">
              <a:rPr lang="en-US" altLang="en-US" sz="1400"/>
              <a:pPr/>
              <a:t>9</a:t>
            </a:fld>
            <a:endParaRPr lang="en-US" altLang="en-US" sz="1400"/>
          </a:p>
        </p:txBody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334F06DD-EEA3-F54D-A37F-D2DA798B1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Q1: rules?</a:t>
            </a:r>
          </a:p>
        </p:txBody>
      </p:sp>
      <p:pic>
        <p:nvPicPr>
          <p:cNvPr id="31749" name="Picture 6" descr="CIA2001_ul">
            <a:extLst>
              <a:ext uri="{FF2B5EF4-FFF2-40B4-BE49-F238E27FC236}">
                <a16:creationId xmlns:a16="http://schemas.microsoft.com/office/drawing/2014/main" id="{1CD3D0CB-711C-0D48-A24E-D9900BA9FE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5" t="5944" b="2877"/>
          <a:stretch/>
        </p:blipFill>
        <p:spPr>
          <a:xfrm>
            <a:off x="1177158" y="1240221"/>
            <a:ext cx="6328541" cy="4529958"/>
          </a:xfr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BCF31-12D0-0643-9DF3-56372558636E}"/>
              </a:ext>
            </a:extLst>
          </p:cNvPr>
          <p:cNvSpPr/>
          <p:nvPr/>
        </p:nvSpPr>
        <p:spPr bwMode="auto">
          <a:xfrm>
            <a:off x="5612524" y="1387366"/>
            <a:ext cx="1555531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5891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emplate">
  <a:themeElements>
    <a:clrScheme name="template 11">
      <a:dk1>
        <a:srgbClr val="000066"/>
      </a:dk1>
      <a:lt1>
        <a:srgbClr val="FFFFFF"/>
      </a:lt1>
      <a:dk2>
        <a:srgbClr val="A50021"/>
      </a:dk2>
      <a:lt2>
        <a:srgbClr val="808080"/>
      </a:lt2>
      <a:accent1>
        <a:srgbClr val="FF3300"/>
      </a:accent1>
      <a:accent2>
        <a:srgbClr val="FF3300"/>
      </a:accent2>
      <a:accent3>
        <a:srgbClr val="FFFFFF"/>
      </a:accent3>
      <a:accent4>
        <a:srgbClr val="000056"/>
      </a:accent4>
      <a:accent5>
        <a:srgbClr val="FFADAA"/>
      </a:accent5>
      <a:accent6>
        <a:srgbClr val="E72D00"/>
      </a:accent6>
      <a:hlink>
        <a:srgbClr val="3366FF"/>
      </a:hlink>
      <a:folHlink>
        <a:srgbClr val="B2B2B2"/>
      </a:folHlink>
    </a:clrScheme>
    <a:fontScheme name="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/>
      <a:lstStyle/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0066FF"/>
        </a:dk1>
        <a:lt1>
          <a:srgbClr val="FFFFFF"/>
        </a:lt1>
        <a:dk2>
          <a:srgbClr val="FF33CC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56DA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FFFF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FFFF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000066"/>
        </a:dk1>
        <a:lt1>
          <a:srgbClr val="FFFFFF"/>
        </a:lt1>
        <a:dk2>
          <a:srgbClr val="A50021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56"/>
        </a:accent4>
        <a:accent5>
          <a:srgbClr val="FFADAA"/>
        </a:accent5>
        <a:accent6>
          <a:srgbClr val="E72D00"/>
        </a:accent6>
        <a:hlink>
          <a:srgbClr val="3366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12896</TotalTime>
  <Words>1798</Words>
  <Application>Microsoft Macintosh PowerPoint</Application>
  <PresentationFormat>On-screen Show (4:3)</PresentationFormat>
  <Paragraphs>390</Paragraphs>
  <Slides>51</Slides>
  <Notes>8</Notes>
  <HiddenSlides>4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  <vt:variant>
        <vt:lpstr>Custom Shows</vt:lpstr>
      </vt:variant>
      <vt:variant>
        <vt:i4>1</vt:i4>
      </vt:variant>
    </vt:vector>
  </HeadingPairs>
  <TitlesOfParts>
    <vt:vector size="56" baseType="lpstr">
      <vt:lpstr>Arial</vt:lpstr>
      <vt:lpstr>Cambria Math</vt:lpstr>
      <vt:lpstr>Times New Roman</vt:lpstr>
      <vt:lpstr>template</vt:lpstr>
      <vt:lpstr>Anomaly detection in graphs - past, present and future.</vt:lpstr>
      <vt:lpstr>Roadmap</vt:lpstr>
      <vt:lpstr>Roadmap</vt:lpstr>
      <vt:lpstr>Future – parting thoughts</vt:lpstr>
      <vt:lpstr>Future – parting thoughts</vt:lpstr>
      <vt:lpstr>Q1) definition</vt:lpstr>
      <vt:lpstr>Q1) definition</vt:lpstr>
      <vt:lpstr>Q1) definition</vt:lpstr>
      <vt:lpstr>Q1: rules?</vt:lpstr>
      <vt:lpstr>Q1) rules?</vt:lpstr>
      <vt:lpstr>Q1) rules?</vt:lpstr>
      <vt:lpstr>Q1) rules?</vt:lpstr>
      <vt:lpstr>Q1) rules?</vt:lpstr>
      <vt:lpstr>Q1) rules</vt:lpstr>
      <vt:lpstr>Q1) rules?</vt:lpstr>
      <vt:lpstr>Q1) definition</vt:lpstr>
      <vt:lpstr>Q1) definition</vt:lpstr>
      <vt:lpstr>Roadmap</vt:lpstr>
      <vt:lpstr>Future – parting thoughts</vt:lpstr>
      <vt:lpstr>Q2) automation?</vt:lpstr>
      <vt:lpstr>Q2) automation?</vt:lpstr>
      <vt:lpstr>Q2) automation?</vt:lpstr>
      <vt:lpstr>Q2) automation?</vt:lpstr>
      <vt:lpstr>Q2.1) patterns &lt;-&gt; anomalies</vt:lpstr>
      <vt:lpstr>Q2.1) patterns &lt;-&gt; anomalies</vt:lpstr>
      <vt:lpstr>Q2) automation?</vt:lpstr>
      <vt:lpstr>Q2) automation?</vt:lpstr>
      <vt:lpstr>Q2.2) patterns &lt;-&gt; compression</vt:lpstr>
      <vt:lpstr>Q2.2) patterns &lt;-&gt; compression</vt:lpstr>
      <vt:lpstr>… compression is undecidable!</vt:lpstr>
      <vt:lpstr>… compression is undecidable!</vt:lpstr>
      <vt:lpstr>… compression is undecidable!</vt:lpstr>
      <vt:lpstr>Roadmap</vt:lpstr>
      <vt:lpstr>Future – parting thoughts</vt:lpstr>
      <vt:lpstr>Examples of models</vt:lpstr>
      <vt:lpstr>Q3.1) models</vt:lpstr>
      <vt:lpstr>Q: Any pattern?</vt:lpstr>
      <vt:lpstr>A: self similar!</vt:lpstr>
      <vt:lpstr>Real, self similar dataset</vt:lpstr>
      <vt:lpstr>Real, self similar dataset</vt:lpstr>
      <vt:lpstr>Real, self similar dataset</vt:lpstr>
      <vt:lpstr>Real, self similar dataset</vt:lpstr>
      <vt:lpstr>PowerPoint Presentation</vt:lpstr>
      <vt:lpstr>PowerPoint Presentation</vt:lpstr>
      <vt:lpstr>Fractals in graphs</vt:lpstr>
      <vt:lpstr>Examples of models</vt:lpstr>
      <vt:lpstr>Q3.1) models?</vt:lpstr>
      <vt:lpstr>A3.1) Logistic parabola</vt:lpstr>
      <vt:lpstr>A3.1) Logistic parabola</vt:lpstr>
      <vt:lpstr>Q3) How can we find better models?</vt:lpstr>
      <vt:lpstr>Thank you!</vt:lpstr>
      <vt:lpstr>short version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large graphs</dc:title>
  <dc:creator>Christos Faloutsos</dc:creator>
  <dc:description>NYU - WIN 2009_x000d_
_x000d_
</dc:description>
  <cp:lastModifiedBy>Christos Nick Faloutsos</cp:lastModifiedBy>
  <cp:revision>1978</cp:revision>
  <cp:lastPrinted>2016-06-19T14:14:08Z</cp:lastPrinted>
  <dcterms:created xsi:type="dcterms:W3CDTF">2017-06-13T01:24:20Z</dcterms:created>
  <dcterms:modified xsi:type="dcterms:W3CDTF">2021-05-05T00:39:07Z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christos@cs.cmu.edu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C:\WINDOWS\DESKTOP\junk\salerno</vt:lpwstr>
  </property>
</Properties>
</file>